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DA500-AF3C-4AFA-9153-70FC04E71C7C}" v="21" dt="2022-09-02T13:11:53.0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4" d="100"/>
          <a:sy n="104" d="100"/>
        </p:scale>
        <p:origin x="63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8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8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8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943600"/>
            <a:ext cx="12191999" cy="914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74807" y="6118860"/>
            <a:ext cx="1665744" cy="5410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1183" y="588680"/>
            <a:ext cx="48768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8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672" y="2620186"/>
            <a:ext cx="5339715" cy="2244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0951263" y="6542688"/>
              <a:ext cx="1057910" cy="260350"/>
            </a:xfrm>
            <a:custGeom>
              <a:avLst/>
              <a:gdLst/>
              <a:ahLst/>
              <a:cxnLst/>
              <a:rect l="l" t="t" r="r" b="b"/>
              <a:pathLst>
                <a:path w="1057909" h="260350">
                  <a:moveTo>
                    <a:pt x="1011774" y="-1"/>
                  </a:moveTo>
                  <a:lnTo>
                    <a:pt x="45996" y="-1"/>
                  </a:lnTo>
                  <a:lnTo>
                    <a:pt x="20443" y="36308"/>
                  </a:lnTo>
                  <a:lnTo>
                    <a:pt x="5110" y="81086"/>
                  </a:lnTo>
                  <a:lnTo>
                    <a:pt x="0" y="130098"/>
                  </a:lnTo>
                  <a:lnTo>
                    <a:pt x="5110" y="179109"/>
                  </a:lnTo>
                  <a:lnTo>
                    <a:pt x="20443" y="223886"/>
                  </a:lnTo>
                  <a:lnTo>
                    <a:pt x="45996" y="260196"/>
                  </a:lnTo>
                  <a:lnTo>
                    <a:pt x="1011774" y="260196"/>
                  </a:lnTo>
                  <a:lnTo>
                    <a:pt x="1037328" y="223886"/>
                  </a:lnTo>
                  <a:lnTo>
                    <a:pt x="1052660" y="179109"/>
                  </a:lnTo>
                  <a:lnTo>
                    <a:pt x="1057771" y="130098"/>
                  </a:lnTo>
                  <a:lnTo>
                    <a:pt x="1052660" y="81086"/>
                  </a:lnTo>
                  <a:lnTo>
                    <a:pt x="1037328" y="36308"/>
                  </a:lnTo>
                  <a:lnTo>
                    <a:pt x="1011774" y="-1"/>
                  </a:lnTo>
                  <a:close/>
                </a:path>
              </a:pathLst>
            </a:custGeom>
            <a:solidFill>
              <a:srgbClr val="FFFFA9">
                <a:alpha val="80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74807" y="6118859"/>
              <a:ext cx="1665744" cy="5410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2246" y="2086864"/>
            <a:ext cx="632587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z="4800" dirty="0">
                <a:solidFill>
                  <a:srgbClr val="FFFFFF"/>
                </a:solidFill>
              </a:rPr>
              <a:t>Medicare</a:t>
            </a:r>
            <a:r>
              <a:rPr sz="4800" spc="15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Supplement Insurance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712243" y="3632200"/>
            <a:ext cx="6968490" cy="210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underwritten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Tier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Insurance Company,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subsidiary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Aflac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Incorporated,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administered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Aetna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Company.</a:t>
            </a:r>
            <a:endParaRPr sz="2400" dirty="0">
              <a:latin typeface="Arial"/>
              <a:cs typeface="Arial"/>
            </a:endParaRPr>
          </a:p>
          <a:p>
            <a:pPr marL="12700" marR="2561590">
              <a:lnSpc>
                <a:spcPct val="100000"/>
              </a:lnSpc>
              <a:spcBef>
                <a:spcPts val="1939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1021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Reams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Fleming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Blvd,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Franklin,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TN,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37064;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Telephone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Number:</a:t>
            </a:r>
            <a:r>
              <a:rPr sz="1600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833-504-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0336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Aflac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Tier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WWHQ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1932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Wynnton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Road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Columbus,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31999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5907"/>
            <a:ext cx="12192000" cy="6832600"/>
            <a:chOff x="0" y="25907"/>
            <a:chExt cx="12192000" cy="6832600"/>
          </a:xfrm>
        </p:grpSpPr>
        <p:sp>
          <p:nvSpPr>
            <p:cNvPr id="9" name="object 9"/>
            <p:cNvSpPr/>
            <p:nvPr/>
          </p:nvSpPr>
          <p:spPr>
            <a:xfrm>
              <a:off x="0" y="5948172"/>
              <a:ext cx="12192000" cy="909955"/>
            </a:xfrm>
            <a:custGeom>
              <a:avLst/>
              <a:gdLst/>
              <a:ahLst/>
              <a:cxnLst/>
              <a:rect l="l" t="t" r="r" b="b"/>
              <a:pathLst>
                <a:path w="12192000" h="909954">
                  <a:moveTo>
                    <a:pt x="12192000" y="0"/>
                  </a:moveTo>
                  <a:lnTo>
                    <a:pt x="0" y="0"/>
                  </a:lnTo>
                  <a:lnTo>
                    <a:pt x="0" y="909827"/>
                  </a:lnTo>
                  <a:lnTo>
                    <a:pt x="12192000" y="9098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1068" y="25907"/>
              <a:ext cx="4797539" cy="59222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5288" y="5948172"/>
              <a:ext cx="1665731" cy="54102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12241" y="6110477"/>
            <a:ext cx="11525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Z2200762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84560" y="5731562"/>
            <a:ext cx="998855" cy="1067435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96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dirty="0">
                <a:latin typeface="Arial"/>
                <a:cs typeface="Arial"/>
              </a:rPr>
              <a:t>EXP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8/23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72" y="2571138"/>
            <a:ext cx="2959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Go</a:t>
            </a:r>
            <a:r>
              <a:rPr sz="18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directly</a:t>
            </a:r>
            <a:r>
              <a:rPr sz="18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your 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doctors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672" y="3093869"/>
            <a:ext cx="49961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pre-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certification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pre-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authorization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needed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care.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may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visit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any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provider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accepts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Medicare.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114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physician</a:t>
            </a:r>
            <a:r>
              <a:rPr sz="1600" spc="-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referral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may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required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specialist,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diagnostic,</a:t>
            </a:r>
            <a:r>
              <a:rPr sz="1600" spc="-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laboratory,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other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facility</a:t>
            </a:r>
            <a:r>
              <a:rPr sz="1600" spc="-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care.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183" y="1283719"/>
            <a:ext cx="75285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Aflac’s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plans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offer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features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convenience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you.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3298" y="2598627"/>
            <a:ext cx="250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Benefits</a:t>
            </a:r>
            <a:r>
              <a:rPr sz="1800" b="1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stay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7C7C7C"/>
                </a:solidFill>
                <a:latin typeface="Arial"/>
                <a:cs typeface="Arial"/>
              </a:rPr>
              <a:t>same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3300" y="3148733"/>
            <a:ext cx="52171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always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know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what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benefits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are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with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these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standardized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plans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—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benefits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remain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same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year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after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year.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What’s</a:t>
            </a:r>
            <a:r>
              <a:rPr spc="-85" dirty="0"/>
              <a:t> </a:t>
            </a:r>
            <a:r>
              <a:rPr dirty="0"/>
              <a:t>great</a:t>
            </a:r>
            <a:r>
              <a:rPr spc="-95" dirty="0"/>
              <a:t> </a:t>
            </a:r>
            <a:r>
              <a:rPr dirty="0"/>
              <a:t>about</a:t>
            </a:r>
            <a:r>
              <a:rPr spc="-7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spc="-10" dirty="0"/>
              <a:t>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7C857-5029-4AF0-A2DC-3F28625869C2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183" y="2572897"/>
            <a:ext cx="2000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Portable</a:t>
            </a:r>
            <a:r>
              <a:rPr sz="18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coverage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1183" y="3095629"/>
            <a:ext cx="51695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restricted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use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network</a:t>
            </a:r>
            <a:r>
              <a:rPr sz="16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health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providers.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If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move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travel,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coverage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goes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with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you.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6288" y="2600330"/>
            <a:ext cx="269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12-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month rate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 guarantee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6288" y="3150493"/>
            <a:ext cx="46837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rate</a:t>
            </a:r>
            <a:r>
              <a:rPr sz="16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increases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first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12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months,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as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long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as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premiums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are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paid.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183" y="1283719"/>
            <a:ext cx="75285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Aflac’s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plans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offer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features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convenience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you.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What’s</a:t>
            </a:r>
            <a:r>
              <a:rPr spc="-85" dirty="0"/>
              <a:t> </a:t>
            </a:r>
            <a:r>
              <a:rPr dirty="0"/>
              <a:t>great</a:t>
            </a:r>
            <a:r>
              <a:rPr spc="-95" dirty="0"/>
              <a:t> </a:t>
            </a:r>
            <a:r>
              <a:rPr dirty="0"/>
              <a:t>about</a:t>
            </a:r>
            <a:r>
              <a:rPr spc="-7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spc="-10" dirty="0"/>
              <a:t>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A3991-B52E-43D1-ACE5-4CC55DC0A26C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72" y="2070021"/>
            <a:ext cx="2480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Guaranteed</a:t>
            </a:r>
            <a:r>
              <a:rPr sz="1800" b="1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renewable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73685">
              <a:lnSpc>
                <a:spcPct val="100000"/>
              </a:lnSpc>
              <a:spcBef>
                <a:spcPts val="95"/>
              </a:spcBef>
            </a:pPr>
            <a:r>
              <a:rPr dirty="0"/>
              <a:t>No</a:t>
            </a:r>
            <a:r>
              <a:rPr spc="-60" dirty="0"/>
              <a:t> </a:t>
            </a:r>
            <a:r>
              <a:rPr dirty="0"/>
              <a:t>worries</a:t>
            </a:r>
            <a:r>
              <a:rPr spc="-3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reduced</a:t>
            </a:r>
            <a:r>
              <a:rPr spc="-45" dirty="0"/>
              <a:t> </a:t>
            </a:r>
            <a:r>
              <a:rPr dirty="0"/>
              <a:t>benefits</a:t>
            </a:r>
            <a:r>
              <a:rPr spc="-50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dirty="0"/>
              <a:t>canceled</a:t>
            </a:r>
            <a:r>
              <a:rPr spc="-70" dirty="0"/>
              <a:t> </a:t>
            </a:r>
            <a:r>
              <a:rPr dirty="0"/>
              <a:t>coverage</a:t>
            </a:r>
            <a:r>
              <a:rPr spc="-60" dirty="0"/>
              <a:t> </a:t>
            </a:r>
            <a:r>
              <a:rPr spc="-25" dirty="0"/>
              <a:t>for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life</a:t>
            </a:r>
            <a:r>
              <a:rPr spc="-5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policy,</a:t>
            </a:r>
            <a:r>
              <a:rPr spc="-25" dirty="0"/>
              <a:t> </a:t>
            </a:r>
            <a:r>
              <a:rPr dirty="0"/>
              <a:t>as</a:t>
            </a:r>
            <a:r>
              <a:rPr spc="-30" dirty="0"/>
              <a:t> </a:t>
            </a:r>
            <a:r>
              <a:rPr dirty="0"/>
              <a:t>long</a:t>
            </a:r>
            <a:r>
              <a:rPr spc="-50" dirty="0"/>
              <a:t> </a:t>
            </a:r>
            <a:r>
              <a:rPr dirty="0"/>
              <a:t>as</a:t>
            </a:r>
            <a:r>
              <a:rPr spc="-2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premiums</a:t>
            </a:r>
            <a:r>
              <a:rPr spc="-2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spc="-10" dirty="0"/>
              <a:t>paid.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On</a:t>
            </a:r>
            <a:r>
              <a:rPr spc="-40" dirty="0"/>
              <a:t> </a:t>
            </a:r>
            <a:r>
              <a:rPr dirty="0"/>
              <a:t>each</a:t>
            </a:r>
            <a:r>
              <a:rPr spc="-65" dirty="0"/>
              <a:t> </a:t>
            </a:r>
            <a:r>
              <a:rPr dirty="0"/>
              <a:t>anniversary</a:t>
            </a:r>
            <a:r>
              <a:rPr spc="-5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your</a:t>
            </a:r>
            <a:r>
              <a:rPr spc="-30" dirty="0"/>
              <a:t> </a:t>
            </a:r>
            <a:r>
              <a:rPr dirty="0"/>
              <a:t>effective</a:t>
            </a:r>
            <a:r>
              <a:rPr spc="-65" dirty="0"/>
              <a:t> </a:t>
            </a:r>
            <a:r>
              <a:rPr dirty="0"/>
              <a:t>date,</a:t>
            </a:r>
            <a:r>
              <a:rPr spc="-45" dirty="0"/>
              <a:t> </a:t>
            </a:r>
            <a:r>
              <a:rPr dirty="0"/>
              <a:t>premiums</a:t>
            </a:r>
            <a:r>
              <a:rPr spc="-45" dirty="0"/>
              <a:t> </a:t>
            </a:r>
            <a:r>
              <a:rPr spc="-20" dirty="0"/>
              <a:t>will </a:t>
            </a:r>
            <a:r>
              <a:rPr dirty="0"/>
              <a:t>increase</a:t>
            </a:r>
            <a:r>
              <a:rPr spc="-45" dirty="0"/>
              <a:t> </a:t>
            </a:r>
            <a:r>
              <a:rPr dirty="0"/>
              <a:t>due</a:t>
            </a:r>
            <a:r>
              <a:rPr spc="-4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increase</a:t>
            </a:r>
            <a:r>
              <a:rPr spc="-4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your</a:t>
            </a:r>
            <a:r>
              <a:rPr spc="-10" dirty="0"/>
              <a:t> </a:t>
            </a:r>
            <a:r>
              <a:rPr dirty="0"/>
              <a:t>age.</a:t>
            </a:r>
            <a:r>
              <a:rPr spc="-7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renewal </a:t>
            </a:r>
            <a:r>
              <a:rPr dirty="0"/>
              <a:t>premium</a:t>
            </a:r>
            <a:r>
              <a:rPr spc="-35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policy</a:t>
            </a:r>
            <a:r>
              <a:rPr spc="-60" dirty="0"/>
              <a:t> </a:t>
            </a:r>
            <a:r>
              <a:rPr dirty="0"/>
              <a:t>will</a:t>
            </a:r>
            <a:r>
              <a:rPr spc="-50" dirty="0"/>
              <a:t> </a:t>
            </a:r>
            <a:r>
              <a:rPr dirty="0"/>
              <a:t>be</a:t>
            </a:r>
            <a:r>
              <a:rPr spc="-5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renewal</a:t>
            </a:r>
            <a:r>
              <a:rPr spc="-30" dirty="0"/>
              <a:t> </a:t>
            </a:r>
            <a:r>
              <a:rPr dirty="0"/>
              <a:t>premium</a:t>
            </a:r>
            <a:r>
              <a:rPr spc="-20" dirty="0"/>
              <a:t> </a:t>
            </a:r>
            <a:r>
              <a:rPr dirty="0"/>
              <a:t>then</a:t>
            </a:r>
            <a:r>
              <a:rPr spc="-45" dirty="0"/>
              <a:t> </a:t>
            </a:r>
            <a:r>
              <a:rPr spc="-25" dirty="0"/>
              <a:t>in </a:t>
            </a:r>
            <a:r>
              <a:rPr dirty="0"/>
              <a:t>effect</a:t>
            </a:r>
            <a:r>
              <a:rPr spc="-45" dirty="0"/>
              <a:t> </a:t>
            </a:r>
            <a:r>
              <a:rPr dirty="0"/>
              <a:t>for</a:t>
            </a:r>
            <a:r>
              <a:rPr spc="-35" dirty="0"/>
              <a:t> </a:t>
            </a:r>
            <a:r>
              <a:rPr dirty="0"/>
              <a:t>your</a:t>
            </a:r>
            <a:r>
              <a:rPr spc="-20" dirty="0"/>
              <a:t> </a:t>
            </a:r>
            <a:r>
              <a:rPr dirty="0"/>
              <a:t>attained</a:t>
            </a:r>
            <a:r>
              <a:rPr spc="-55" dirty="0"/>
              <a:t> </a:t>
            </a:r>
            <a:r>
              <a:rPr dirty="0"/>
              <a:t>age.</a:t>
            </a:r>
            <a:r>
              <a:rPr spc="-6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premium</a:t>
            </a:r>
            <a:r>
              <a:rPr spc="-25" dirty="0"/>
              <a:t> </a:t>
            </a:r>
            <a:r>
              <a:rPr dirty="0"/>
              <a:t>may</a:t>
            </a:r>
            <a:r>
              <a:rPr spc="-50" dirty="0"/>
              <a:t> </a:t>
            </a:r>
            <a:r>
              <a:rPr dirty="0"/>
              <a:t>also</a:t>
            </a:r>
            <a:r>
              <a:rPr spc="-65" dirty="0"/>
              <a:t> </a:t>
            </a:r>
            <a:r>
              <a:rPr spc="-10" dirty="0"/>
              <a:t>change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other</a:t>
            </a:r>
            <a:r>
              <a:rPr spc="-30" dirty="0"/>
              <a:t> </a:t>
            </a:r>
            <a:r>
              <a:rPr spc="-10" dirty="0"/>
              <a:t>reasons.</a:t>
            </a:r>
            <a:r>
              <a:rPr spc="-105" dirty="0"/>
              <a:t> </a:t>
            </a:r>
            <a:r>
              <a:rPr dirty="0"/>
              <a:t>Any</a:t>
            </a:r>
            <a:r>
              <a:rPr spc="-35" dirty="0"/>
              <a:t> </a:t>
            </a:r>
            <a:r>
              <a:rPr dirty="0"/>
              <a:t>change</a:t>
            </a:r>
            <a:r>
              <a:rPr spc="-3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premium</a:t>
            </a:r>
            <a:r>
              <a:rPr spc="-15" dirty="0"/>
              <a:t> </a:t>
            </a:r>
            <a:r>
              <a:rPr dirty="0"/>
              <a:t>will</a:t>
            </a:r>
            <a:r>
              <a:rPr spc="-50" dirty="0"/>
              <a:t> </a:t>
            </a:r>
            <a:r>
              <a:rPr dirty="0"/>
              <a:t>apply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25" dirty="0"/>
              <a:t>all </a:t>
            </a:r>
            <a:r>
              <a:rPr dirty="0"/>
              <a:t>covered</a:t>
            </a:r>
            <a:r>
              <a:rPr spc="-50" dirty="0"/>
              <a:t> </a:t>
            </a:r>
            <a:r>
              <a:rPr dirty="0"/>
              <a:t>persons</a:t>
            </a:r>
            <a:r>
              <a:rPr spc="-2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your</a:t>
            </a:r>
            <a:r>
              <a:rPr spc="-25" dirty="0"/>
              <a:t> </a:t>
            </a:r>
            <a:r>
              <a:rPr dirty="0"/>
              <a:t>same</a:t>
            </a:r>
            <a:r>
              <a:rPr spc="-35" dirty="0"/>
              <a:t> </a:t>
            </a:r>
            <a:r>
              <a:rPr dirty="0"/>
              <a:t>class</a:t>
            </a:r>
            <a:r>
              <a:rPr spc="-50" dirty="0"/>
              <a:t> </a:t>
            </a:r>
            <a:r>
              <a:rPr dirty="0"/>
              <a:t>based</a:t>
            </a:r>
            <a:r>
              <a:rPr spc="-45" dirty="0"/>
              <a:t> </a:t>
            </a:r>
            <a:r>
              <a:rPr dirty="0"/>
              <a:t>on</a:t>
            </a:r>
            <a:r>
              <a:rPr spc="-4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issue</a:t>
            </a: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state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your</a:t>
            </a:r>
            <a:r>
              <a:rPr spc="-5" dirty="0"/>
              <a:t> </a:t>
            </a:r>
            <a:r>
              <a:rPr spc="-10" dirty="0"/>
              <a:t>policy.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183" y="1283719"/>
            <a:ext cx="75285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Aflac’s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plans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offer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features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convenience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you.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5255" y="2042671"/>
            <a:ext cx="1766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30-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day free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7C7C7C"/>
                </a:solidFill>
                <a:latin typeface="Arial"/>
                <a:cs typeface="Arial"/>
              </a:rPr>
              <a:t>look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5237" y="2540390"/>
            <a:ext cx="444627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Return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policy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reason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within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30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days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after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receipt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full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refund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all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premiums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paid.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What’s</a:t>
            </a:r>
            <a:r>
              <a:rPr spc="-85" dirty="0"/>
              <a:t> </a:t>
            </a:r>
            <a:r>
              <a:rPr dirty="0"/>
              <a:t>great</a:t>
            </a:r>
            <a:r>
              <a:rPr spc="-95" dirty="0"/>
              <a:t> </a:t>
            </a:r>
            <a:r>
              <a:rPr dirty="0"/>
              <a:t>about</a:t>
            </a:r>
            <a:r>
              <a:rPr spc="-7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spc="-10" dirty="0"/>
              <a:t>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30487-D555-43AE-B204-ADC0B9AEF4E6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937" y="1195289"/>
            <a:ext cx="10681335" cy="47416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224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Benefit</a:t>
            </a:r>
            <a:r>
              <a:rPr sz="16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period:</a:t>
            </a:r>
            <a:r>
              <a:rPr sz="1600" b="1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Starts</a:t>
            </a:r>
            <a:r>
              <a:rPr sz="16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day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admitted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hospital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skilled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nursing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facility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as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inpatient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ends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when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have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received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hospital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skilled</a:t>
            </a:r>
            <a:r>
              <a:rPr sz="1600" spc="-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nursing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facility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60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consecutive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days.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12700" marR="236854">
              <a:lnSpc>
                <a:spcPct val="100000"/>
              </a:lnSpc>
            </a:pPr>
            <a:r>
              <a:rPr sz="1600" b="1" spc="-10" dirty="0">
                <a:solidFill>
                  <a:srgbClr val="7C7C7C"/>
                </a:solidFill>
                <a:latin typeface="Arial"/>
                <a:cs typeface="Arial"/>
              </a:rPr>
              <a:t>Coinsurance:</a:t>
            </a:r>
            <a:r>
              <a:rPr sz="16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portion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charges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covered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but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reimbursed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by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Medicare,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excluding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deductibles,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which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responsible.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2700" marR="315595">
              <a:lnSpc>
                <a:spcPct val="100000"/>
              </a:lnSpc>
            </a:pP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Copay:</a:t>
            </a:r>
            <a:r>
              <a:rPr sz="16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114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fixed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fee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amount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subscribers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medical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must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pay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when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using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specific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services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covered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by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an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insurance</a:t>
            </a:r>
            <a:r>
              <a:rPr sz="1600" spc="-8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plan.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Deductible:</a:t>
            </a:r>
            <a:r>
              <a:rPr sz="16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Amount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must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pay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Medicare-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approved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expenses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before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begins</a:t>
            </a:r>
            <a:r>
              <a:rPr sz="1600" spc="-7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pay.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Emergency</a:t>
            </a:r>
            <a:r>
              <a:rPr sz="1600" b="1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care:</a:t>
            </a:r>
            <a:r>
              <a:rPr sz="1600" b="1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Immediate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medical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needed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because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injury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illness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sudden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unexpected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onset.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12700" marR="669925">
              <a:lnSpc>
                <a:spcPct val="100000"/>
              </a:lnSpc>
            </a:pP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Excess</a:t>
            </a:r>
            <a:r>
              <a:rPr sz="1600" b="1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charges:</a:t>
            </a:r>
            <a:r>
              <a:rPr sz="1600" b="1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difference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between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what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health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provider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permitted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charge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Medicare-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approved</a:t>
            </a:r>
            <a:r>
              <a:rPr sz="1600" spc="-8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amount.</a:t>
            </a:r>
            <a:endParaRPr lang="en-US" sz="1600" spc="-10" dirty="0">
              <a:solidFill>
                <a:srgbClr val="7C7C7C"/>
              </a:solidFill>
              <a:latin typeface="Arial"/>
              <a:cs typeface="Arial"/>
            </a:endParaRPr>
          </a:p>
          <a:p>
            <a:pPr marL="12700" marR="669925">
              <a:lnSpc>
                <a:spcPct val="100000"/>
              </a:lnSpc>
            </a:pPr>
            <a:endParaRPr lang="en-US" sz="1600" spc="-10" dirty="0">
              <a:solidFill>
                <a:srgbClr val="7C7C7C"/>
              </a:solidFill>
              <a:latin typeface="Arial"/>
              <a:cs typeface="Arial"/>
            </a:endParaRPr>
          </a:p>
          <a:p>
            <a:pPr marL="12700" marR="669925"/>
            <a:r>
              <a:rPr lang="en-US" sz="1600" b="1" dirty="0">
                <a:solidFill>
                  <a:srgbClr val="7C7C7C"/>
                </a:solidFill>
                <a:latin typeface="Arial"/>
                <a:cs typeface="Arial"/>
              </a:rPr>
              <a:t>Hospice</a:t>
            </a:r>
            <a:r>
              <a:rPr lang="en-US" sz="1600" b="1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7C7C7C"/>
                </a:solidFill>
                <a:latin typeface="Arial"/>
                <a:cs typeface="Arial"/>
              </a:rPr>
              <a:t>care:</a:t>
            </a:r>
            <a:r>
              <a:rPr lang="en-US" sz="1600" b="1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lang="en-US" sz="1600" spc="-1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program</a:t>
            </a:r>
            <a:r>
              <a:rPr lang="en-US" sz="16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lang="en-US"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lang="en-US"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lang="en-US"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support</a:t>
            </a:r>
            <a:r>
              <a:rPr lang="en-US"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lang="en-US"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someone</a:t>
            </a:r>
            <a:r>
              <a:rPr lang="en-US"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who</a:t>
            </a:r>
            <a:r>
              <a:rPr lang="en-US"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lang="en-US"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terminally</a:t>
            </a:r>
            <a:r>
              <a:rPr lang="en-US"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ill.</a:t>
            </a:r>
            <a:r>
              <a:rPr lang="en-US" sz="1600" spc="-8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This</a:t>
            </a:r>
            <a:r>
              <a:rPr lang="en-US"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helps</a:t>
            </a:r>
            <a:r>
              <a:rPr lang="en-US"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them</a:t>
            </a:r>
            <a:r>
              <a:rPr lang="en-US"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live</a:t>
            </a:r>
            <a:r>
              <a:rPr lang="en-US"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out</a:t>
            </a:r>
            <a:r>
              <a:rPr lang="en-US"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lang="en-US"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time</a:t>
            </a:r>
            <a:r>
              <a:rPr lang="en-US"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spc="-20" dirty="0">
                <a:solidFill>
                  <a:srgbClr val="7C7C7C"/>
                </a:solidFill>
                <a:latin typeface="Arial"/>
                <a:cs typeface="Arial"/>
              </a:rPr>
              <a:t>they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have</a:t>
            </a:r>
            <a:r>
              <a:rPr lang="en-US"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remaining</a:t>
            </a:r>
            <a:r>
              <a:rPr lang="en-US"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lang="en-US"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lang="en-US"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fullest</a:t>
            </a:r>
            <a:r>
              <a:rPr lang="en-US"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extent</a:t>
            </a:r>
            <a:r>
              <a:rPr lang="en-US"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7C7C7C"/>
                </a:solidFill>
                <a:latin typeface="Arial"/>
                <a:cs typeface="Arial"/>
              </a:rPr>
              <a:t>possible.</a:t>
            </a:r>
            <a:endParaRPr lang="en-US" sz="1600" dirty="0">
              <a:latin typeface="Arial"/>
              <a:cs typeface="Arial"/>
            </a:endParaRPr>
          </a:p>
          <a:p>
            <a:pPr marL="12700" marR="669925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227" y="535410"/>
            <a:ext cx="5260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Common</a:t>
            </a:r>
            <a:r>
              <a:rPr spc="-65" dirty="0"/>
              <a:t> </a:t>
            </a:r>
            <a:r>
              <a:rPr dirty="0"/>
              <a:t>terms</a:t>
            </a:r>
            <a:r>
              <a:rPr spc="-85" dirty="0"/>
              <a:t> </a:t>
            </a:r>
            <a:r>
              <a:rPr dirty="0"/>
              <a:t>and</a:t>
            </a:r>
            <a:r>
              <a:rPr spc="-80" dirty="0"/>
              <a:t> </a:t>
            </a:r>
            <a:r>
              <a:rPr spc="-10" dirty="0"/>
              <a:t>definitions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1211F-68A4-4FB0-875D-66343E1DCFA5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139" y="1195289"/>
            <a:ext cx="10721975" cy="42287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5730">
              <a:lnSpc>
                <a:spcPct val="100000"/>
              </a:lnSpc>
            </a:pP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Hospital:</a:t>
            </a:r>
            <a:r>
              <a:rPr sz="1600" b="1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legally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operated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hospital.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Hospital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does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include</a:t>
            </a:r>
            <a:r>
              <a:rPr sz="1600" spc="-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nursing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home,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convalescent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home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extended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care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facility.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Loss:</a:t>
            </a:r>
            <a:r>
              <a:rPr sz="1600" b="1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incurring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eligible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expenses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while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policy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force.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Medically</a:t>
            </a:r>
            <a:r>
              <a:rPr sz="1600" b="1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necessary:</a:t>
            </a:r>
            <a:r>
              <a:rPr sz="1600" b="1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service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supply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recognized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by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necessary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diagnose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treat</a:t>
            </a:r>
            <a:r>
              <a:rPr sz="16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injury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sickness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must: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(1)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prescribed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by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physician;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(2)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consistent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with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diagnosis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treatment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such</a:t>
            </a:r>
            <a:r>
              <a:rPr sz="1600" spc="500" dirty="0">
                <a:solidFill>
                  <a:srgbClr val="7C7C7C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injury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sickness;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(3)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accordance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with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generally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accepted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standards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medical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practice;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(4)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solely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 convenience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insured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physician.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2700" marR="108585">
              <a:lnSpc>
                <a:spcPct val="100000"/>
              </a:lnSpc>
            </a:pPr>
            <a:r>
              <a:rPr sz="1600" b="1" spc="-20" dirty="0">
                <a:solidFill>
                  <a:srgbClr val="7C7C7C"/>
                </a:solidFill>
                <a:latin typeface="Arial"/>
                <a:cs typeface="Arial"/>
              </a:rPr>
              <a:t>Medicare-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approved</a:t>
            </a:r>
            <a:r>
              <a:rPr sz="1600" b="1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amount:</a:t>
            </a:r>
            <a:r>
              <a:rPr sz="1600" b="1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original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Medicare,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amount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physician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who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accepts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assignment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can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paid,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including</a:t>
            </a:r>
            <a:r>
              <a:rPr sz="1600" spc="-8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what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pays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any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other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deductibles,</a:t>
            </a:r>
            <a:r>
              <a:rPr sz="1600" spc="-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coinsurance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copayments.</a:t>
            </a:r>
            <a:endParaRPr lang="en-US" sz="1600" spc="-10" dirty="0">
              <a:solidFill>
                <a:srgbClr val="7C7C7C"/>
              </a:solidFill>
              <a:latin typeface="Arial"/>
              <a:cs typeface="Arial"/>
            </a:endParaRPr>
          </a:p>
          <a:p>
            <a:pPr marL="12700" marR="108585">
              <a:lnSpc>
                <a:spcPct val="100000"/>
              </a:lnSpc>
            </a:pPr>
            <a:endParaRPr lang="en-US" sz="1600" spc="-10" dirty="0">
              <a:solidFill>
                <a:srgbClr val="7C7C7C"/>
              </a:solidFill>
              <a:latin typeface="Arial"/>
              <a:cs typeface="Arial"/>
            </a:endParaRPr>
          </a:p>
          <a:p>
            <a:pPr marL="12700" marR="108585"/>
            <a:r>
              <a:rPr lang="en-US" sz="1600" b="1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lang="en-US" sz="1600" b="1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7C7C7C"/>
                </a:solidFill>
                <a:latin typeface="Arial"/>
                <a:cs typeface="Arial"/>
              </a:rPr>
              <a:t>eligible</a:t>
            </a:r>
            <a:r>
              <a:rPr lang="en-US" sz="16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7C7C7C"/>
                </a:solidFill>
                <a:latin typeface="Arial"/>
                <a:cs typeface="Arial"/>
              </a:rPr>
              <a:t>expenses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:</a:t>
            </a:r>
            <a:r>
              <a:rPr lang="en-US"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Health</a:t>
            </a:r>
            <a:r>
              <a:rPr lang="en-US"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lang="en-US"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expenses</a:t>
            </a:r>
            <a:r>
              <a:rPr lang="en-US"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lang="en-US"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lang="en-US"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kinds</a:t>
            </a:r>
            <a:r>
              <a:rPr lang="en-US"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covered</a:t>
            </a:r>
            <a:r>
              <a:rPr lang="en-US"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by</a:t>
            </a:r>
            <a:r>
              <a:rPr lang="en-US"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lang="en-US"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7C7C7C"/>
                </a:solidFill>
                <a:latin typeface="Arial"/>
                <a:cs typeface="Arial"/>
              </a:rPr>
              <a:t>Parts</a:t>
            </a:r>
            <a:r>
              <a:rPr lang="en-US" sz="1600" spc="-10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lang="en-US" sz="1600" spc="-1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lang="en-US"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B,</a:t>
            </a:r>
            <a:r>
              <a:rPr lang="en-US"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lang="en-US"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lang="en-US"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7C7C7C"/>
                </a:solidFill>
                <a:latin typeface="Arial"/>
                <a:cs typeface="Arial"/>
              </a:rPr>
              <a:t>extent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recognized</a:t>
            </a:r>
            <a:r>
              <a:rPr lang="en-US" sz="1600" spc="-7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as</a:t>
            </a:r>
            <a:r>
              <a:rPr lang="en-US"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reasonable</a:t>
            </a:r>
            <a:r>
              <a:rPr lang="en-US"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lang="en-US"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medically</a:t>
            </a:r>
            <a:r>
              <a:rPr lang="en-US" sz="1600" spc="-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necessary</a:t>
            </a:r>
            <a:r>
              <a:rPr lang="en-US" sz="1600" spc="-7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C7C7C"/>
                </a:solidFill>
                <a:latin typeface="Arial"/>
                <a:cs typeface="Arial"/>
              </a:rPr>
              <a:t>by</a:t>
            </a:r>
            <a:r>
              <a:rPr lang="en-US"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7C7C7C"/>
                </a:solidFill>
                <a:latin typeface="Arial"/>
                <a:cs typeface="Arial"/>
              </a:rPr>
              <a:t>Medicare.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Premium:</a:t>
            </a:r>
            <a:r>
              <a:rPr sz="16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periodic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payment</a:t>
            </a:r>
            <a:r>
              <a:rPr sz="16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Medicare,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insurance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company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health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coverage.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227" y="535410"/>
            <a:ext cx="5260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Common</a:t>
            </a:r>
            <a:r>
              <a:rPr spc="-65" dirty="0"/>
              <a:t> </a:t>
            </a:r>
            <a:r>
              <a:rPr dirty="0"/>
              <a:t>terms</a:t>
            </a:r>
            <a:r>
              <a:rPr spc="-85" dirty="0"/>
              <a:t> </a:t>
            </a:r>
            <a:r>
              <a:rPr dirty="0"/>
              <a:t>and</a:t>
            </a:r>
            <a:r>
              <a:rPr spc="-80" dirty="0"/>
              <a:t> </a:t>
            </a:r>
            <a:r>
              <a:rPr spc="-10" dirty="0"/>
              <a:t>definitions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DFA1B-DBA5-4B80-AE9D-418DBC9E122B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223" y="1222014"/>
            <a:ext cx="9653270" cy="319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We</a:t>
            </a:r>
            <a:r>
              <a:rPr sz="1600" b="1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will</a:t>
            </a:r>
            <a:r>
              <a:rPr sz="1600" b="1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b="1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pay</a:t>
            </a:r>
            <a:r>
              <a:rPr sz="16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7C7C7C"/>
                </a:solidFill>
                <a:latin typeface="Arial"/>
                <a:cs typeface="Arial"/>
              </a:rPr>
              <a:t>for: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Loss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incurred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while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policy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force,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except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provided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Extension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Benefits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section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policy;</a:t>
            </a:r>
            <a:endParaRPr sz="1600" dirty="0">
              <a:latin typeface="Arial"/>
              <a:cs typeface="Arial"/>
            </a:endParaRPr>
          </a:p>
          <a:p>
            <a:pPr marL="299085" marR="53213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Hospital</a:t>
            </a:r>
            <a:r>
              <a:rPr sz="1600" spc="-114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skilled</a:t>
            </a:r>
            <a:r>
              <a:rPr sz="1600" spc="-8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nursing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facility</a:t>
            </a:r>
            <a:r>
              <a:rPr sz="1600" spc="-7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confinement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incurred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during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Part</a:t>
            </a:r>
            <a:r>
              <a:rPr sz="1600" spc="-1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benefit</a:t>
            </a:r>
            <a:r>
              <a:rPr sz="1600" spc="-10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period</a:t>
            </a:r>
            <a:r>
              <a:rPr sz="1600" spc="-10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begins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while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policy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force;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portion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any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loss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incurred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which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paid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by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Medicare;</a:t>
            </a:r>
            <a:endParaRPr sz="1600" dirty="0">
              <a:latin typeface="Arial"/>
              <a:cs typeface="Arial"/>
            </a:endParaRPr>
          </a:p>
          <a:p>
            <a:pPr marL="299085" marR="39433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Services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non-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eligible</a:t>
            </a:r>
            <a:r>
              <a:rPr sz="1600" spc="-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expenses,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including,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but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limited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to,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routine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exams,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take-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home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drugs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eye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refractions;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Services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which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charge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normally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made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absence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insurance;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Loss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payable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under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any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other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insurance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policy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certificate;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endParaRPr sz="1600" dirty="0">
              <a:latin typeface="Arial"/>
              <a:cs typeface="Arial"/>
            </a:endParaRPr>
          </a:p>
          <a:p>
            <a:pPr marL="299085" marR="36322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Loss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payable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under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any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other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insurance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which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paid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benefits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same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loss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on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expense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incurred</a:t>
            </a:r>
            <a:r>
              <a:rPr sz="1600" spc="-8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basis.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227" y="535410"/>
            <a:ext cx="19011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Exclusions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0415E-752F-4C6C-93D1-287A3B5B805C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510" y="2229843"/>
            <a:ext cx="6892290" cy="22263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10"/>
              </a:spcBef>
            </a:pP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Aflac</a:t>
            </a:r>
            <a:r>
              <a:rPr sz="1850" spc="-1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85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50" spc="-1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Fortune</a:t>
            </a:r>
            <a:r>
              <a:rPr sz="185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500</a:t>
            </a:r>
            <a:r>
              <a:rPr sz="1850" spc="-1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7C7C7C"/>
                </a:solidFill>
                <a:latin typeface="Arial"/>
                <a:cs typeface="Arial"/>
              </a:rPr>
              <a:t>company,</a:t>
            </a:r>
            <a:r>
              <a:rPr sz="185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C7C7C"/>
                </a:solidFill>
                <a:latin typeface="Arial"/>
                <a:cs typeface="Arial"/>
              </a:rPr>
              <a:t>helping</a:t>
            </a:r>
            <a:r>
              <a:rPr sz="1850" spc="9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provide</a:t>
            </a:r>
            <a:r>
              <a:rPr sz="185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financial</a:t>
            </a:r>
            <a:r>
              <a:rPr sz="1850" spc="-1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protection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50" spc="-1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C7C7C"/>
                </a:solidFill>
                <a:latin typeface="Arial"/>
                <a:cs typeface="Arial"/>
              </a:rPr>
              <a:t>more</a:t>
            </a:r>
            <a:r>
              <a:rPr sz="1850" spc="-10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than</a:t>
            </a:r>
            <a:r>
              <a:rPr sz="1850" spc="-1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50</a:t>
            </a:r>
            <a:r>
              <a:rPr sz="1850" spc="-9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million</a:t>
            </a:r>
            <a:r>
              <a:rPr sz="1850" spc="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C7C7C"/>
                </a:solidFill>
                <a:latin typeface="Arial"/>
                <a:cs typeface="Arial"/>
              </a:rPr>
              <a:t>people</a:t>
            </a:r>
            <a:r>
              <a:rPr sz="1850" spc="-8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7C7C7C"/>
                </a:solidFill>
                <a:latin typeface="Arial"/>
                <a:cs typeface="Arial"/>
              </a:rPr>
              <a:t>worldwide.</a:t>
            </a:r>
            <a:r>
              <a:rPr sz="1850" spc="1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Our</a:t>
            </a:r>
            <a:r>
              <a:rPr sz="1850" spc="-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C7C7C"/>
                </a:solidFill>
                <a:latin typeface="Arial"/>
                <a:cs typeface="Arial"/>
              </a:rPr>
              <a:t>customers</a:t>
            </a:r>
            <a:r>
              <a:rPr sz="1850" spc="-1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choose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Aflac</a:t>
            </a:r>
            <a:r>
              <a:rPr sz="1850" spc="-1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because</a:t>
            </a:r>
            <a:r>
              <a:rPr sz="1850" spc="-1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850" spc="-1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our</a:t>
            </a:r>
            <a:r>
              <a:rPr sz="1850" spc="-1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C7C7C"/>
                </a:solidFill>
                <a:latin typeface="Arial"/>
                <a:cs typeface="Arial"/>
              </a:rPr>
              <a:t>commitment</a:t>
            </a:r>
            <a:r>
              <a:rPr sz="1850" spc="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50" spc="-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C7C7C"/>
                </a:solidFill>
                <a:latin typeface="Arial"/>
                <a:cs typeface="Arial"/>
              </a:rPr>
              <a:t>providing</a:t>
            </a:r>
            <a:r>
              <a:rPr sz="1850" spc="-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them</a:t>
            </a:r>
            <a:r>
              <a:rPr sz="185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with </a:t>
            </a:r>
            <a:r>
              <a:rPr sz="1850" spc="-25" dirty="0">
                <a:solidFill>
                  <a:srgbClr val="7C7C7C"/>
                </a:solidFill>
                <a:latin typeface="Arial"/>
                <a:cs typeface="Arial"/>
              </a:rPr>
              <a:t>the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confidence</a:t>
            </a:r>
            <a:r>
              <a:rPr sz="1850" spc="-1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850" spc="-1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C7C7C"/>
                </a:solidFill>
                <a:latin typeface="Arial"/>
                <a:cs typeface="Arial"/>
              </a:rPr>
              <a:t>comes</a:t>
            </a:r>
            <a:r>
              <a:rPr sz="1850" spc="-1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from</a:t>
            </a:r>
            <a:r>
              <a:rPr sz="1850" spc="-2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C7C7C"/>
                </a:solidFill>
                <a:latin typeface="Arial"/>
                <a:cs typeface="Arial"/>
              </a:rPr>
              <a:t>knowing</a:t>
            </a:r>
            <a:r>
              <a:rPr sz="1850" spc="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they</a:t>
            </a:r>
            <a:r>
              <a:rPr sz="185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have</a:t>
            </a:r>
            <a:r>
              <a:rPr sz="185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assistance</a:t>
            </a:r>
            <a:r>
              <a:rPr sz="1850" spc="-2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850" spc="-1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being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prepared</a:t>
            </a:r>
            <a:r>
              <a:rPr sz="1850" spc="-1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50" spc="-1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C7C7C"/>
                </a:solidFill>
                <a:latin typeface="Arial"/>
                <a:cs typeface="Arial"/>
              </a:rPr>
              <a:t>whatever</a:t>
            </a:r>
            <a:r>
              <a:rPr sz="185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life</a:t>
            </a:r>
            <a:r>
              <a:rPr sz="185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may</a:t>
            </a:r>
            <a:r>
              <a:rPr sz="185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bring.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261620">
              <a:lnSpc>
                <a:spcPts val="2160"/>
              </a:lnSpc>
            </a:pP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Aflac’s</a:t>
            </a:r>
            <a:r>
              <a:rPr sz="1850" spc="-1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50" spc="-1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50" spc="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C7C7C"/>
                </a:solidFill>
                <a:latin typeface="Arial"/>
                <a:cs typeface="Arial"/>
              </a:rPr>
              <a:t>insurance</a:t>
            </a:r>
            <a:r>
              <a:rPr sz="1850" spc="-10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policy</a:t>
            </a:r>
            <a:r>
              <a:rPr sz="185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850" spc="-1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just</a:t>
            </a:r>
            <a:r>
              <a:rPr sz="185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another</a:t>
            </a:r>
            <a:r>
              <a:rPr sz="185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C7C7C"/>
                </a:solidFill>
                <a:latin typeface="Arial"/>
                <a:cs typeface="Arial"/>
              </a:rPr>
              <a:t>way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we</a:t>
            </a:r>
            <a:r>
              <a:rPr sz="1850" spc="-1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can</a:t>
            </a:r>
            <a:r>
              <a:rPr sz="1850" spc="-1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be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there</a:t>
            </a:r>
            <a:r>
              <a:rPr sz="1850" spc="-10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50" spc="-1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850" spc="-1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when</a:t>
            </a:r>
            <a:r>
              <a:rPr sz="1850" spc="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85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C7C7C"/>
                </a:solidFill>
                <a:latin typeface="Arial"/>
                <a:cs typeface="Arial"/>
              </a:rPr>
              <a:t>need</a:t>
            </a:r>
            <a:r>
              <a:rPr sz="1850" spc="-1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C7C7C"/>
                </a:solidFill>
                <a:latin typeface="Arial"/>
                <a:cs typeface="Arial"/>
              </a:rPr>
              <a:t>us</a:t>
            </a:r>
            <a:r>
              <a:rPr sz="185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C7C7C"/>
                </a:solidFill>
                <a:latin typeface="Arial"/>
                <a:cs typeface="Arial"/>
              </a:rPr>
              <a:t>most.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7680" y="2550160"/>
            <a:ext cx="3200399" cy="10363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5227" y="536426"/>
            <a:ext cx="1981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E5496"/>
                </a:solidFill>
              </a:rPr>
              <a:t>About</a:t>
            </a:r>
            <a:r>
              <a:rPr spc="-85" dirty="0">
                <a:solidFill>
                  <a:srgbClr val="2E5496"/>
                </a:solidFill>
              </a:rPr>
              <a:t> </a:t>
            </a:r>
            <a:r>
              <a:rPr spc="-45" dirty="0">
                <a:solidFill>
                  <a:srgbClr val="2E5496"/>
                </a:solidFill>
              </a:rPr>
              <a:t>Aflac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B949C-3D5F-4B24-9D2C-BDD42B687253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tx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6217" y="6155098"/>
            <a:ext cx="1716405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0"/>
              </a:lnSpc>
              <a:tabLst>
                <a:tab pos="1602740" algn="l"/>
              </a:tabLst>
            </a:pP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0724" y="2513076"/>
            <a:ext cx="3939538" cy="126033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2190730" cy="6858000"/>
            <a:chOff x="0" y="0"/>
            <a:chExt cx="1219073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7895" y="1764792"/>
              <a:ext cx="4788407" cy="39791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0475" cy="68579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3647" y="380463"/>
            <a:ext cx="37420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Summary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coverage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3836" y="1114281"/>
            <a:ext cx="57105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(To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agent/producer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application)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6444" y="233299"/>
            <a:ext cx="5385555" cy="66247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3836" y="5431768"/>
            <a:ext cx="50774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connected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endorsed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government,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Medicare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program.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Tier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855" y="1528572"/>
            <a:ext cx="7492365" cy="2245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8260" rIns="0" bIns="0" rtlCol="0">
            <a:spAutoFit/>
          </a:bodyPr>
          <a:lstStyle/>
          <a:p>
            <a:pPr marL="175260" marR="828040" algn="just">
              <a:lnSpc>
                <a:spcPct val="106700"/>
              </a:lnSpc>
              <a:spcBef>
                <a:spcPts val="380"/>
              </a:spcBef>
              <a:tabLst>
                <a:tab pos="6546215" algn="l"/>
                <a:tab pos="6576695" algn="l"/>
                <a:tab pos="6656070" algn="l"/>
              </a:tabLst>
            </a:pP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Presented to:</a:t>
            </a:r>
            <a:r>
              <a:rPr sz="2000" spc="108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Arial"/>
                <a:cs typeface="Arial"/>
              </a:rPr>
              <a:t>	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 Agent name:</a:t>
            </a:r>
            <a:r>
              <a:rPr sz="2000" spc="16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Arial"/>
                <a:cs typeface="Arial"/>
              </a:rPr>
              <a:t>	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 Agent phone:</a:t>
            </a:r>
            <a:r>
              <a:rPr sz="2000" spc="10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Arial"/>
                <a:cs typeface="Arial"/>
              </a:rPr>
              <a:t>	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 Plan name:</a:t>
            </a:r>
            <a:r>
              <a:rPr sz="2000" spc="27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Arial"/>
                <a:cs typeface="Arial"/>
              </a:rPr>
              <a:t>Total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premium: </a:t>
            </a:r>
            <a:r>
              <a:rPr sz="2000" u="sng" dirty="0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Arial"/>
                <a:cs typeface="Arial"/>
              </a:rPr>
              <a:t>		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 Draft date:</a:t>
            </a:r>
            <a:r>
              <a:rPr sz="2000" spc="32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Arial"/>
                <a:cs typeface="Arial"/>
              </a:rPr>
              <a:t>			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646" y="3896165"/>
            <a:ext cx="7353934" cy="11746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underwritten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Tier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Company,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subsidiary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Aflac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Incorporated.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Arial"/>
              <a:cs typeface="Arial"/>
            </a:endParaRPr>
          </a:p>
          <a:p>
            <a:pPr marL="19050" marR="177292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Administrative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Office: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1021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Reams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Fleming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Blvd,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Franklin,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TN,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37064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Telephone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Number: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833-504-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0336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0B2620-1BEA-4588-AE1B-DD5A233938B3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600"/>
              <a:ext cx="12191999" cy="9143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71759" y="6116320"/>
              <a:ext cx="1666227" cy="5486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9622" y="1524000"/>
            <a:ext cx="11226165" cy="326114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10"/>
              </a:spcBef>
            </a:pP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This</a:t>
            </a:r>
            <a:r>
              <a:rPr sz="1850" spc="-10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is</a:t>
            </a:r>
            <a:r>
              <a:rPr sz="1850" spc="-1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a</a:t>
            </a:r>
            <a:r>
              <a:rPr sz="1850" spc="-1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brief</a:t>
            </a:r>
            <a:r>
              <a:rPr sz="185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product</a:t>
            </a:r>
            <a:r>
              <a:rPr sz="185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overview</a:t>
            </a:r>
            <a:r>
              <a:rPr sz="1850" spc="-16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for</a:t>
            </a:r>
            <a:r>
              <a:rPr sz="1850" spc="-17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individual</a:t>
            </a:r>
            <a:r>
              <a:rPr sz="1850" spc="9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Medicare</a:t>
            </a:r>
            <a:r>
              <a:rPr sz="1850" spc="-1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7B7B7B"/>
                </a:solidFill>
                <a:latin typeface="Arial"/>
                <a:cs typeface="Arial"/>
              </a:rPr>
              <a:t>Supplement</a:t>
            </a:r>
            <a:r>
              <a:rPr sz="1850" spc="1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>
                <a:solidFill>
                  <a:srgbClr val="7B7B7B"/>
                </a:solidFill>
                <a:latin typeface="Arial"/>
                <a:cs typeface="Arial"/>
              </a:rPr>
              <a:t>insurance</a:t>
            </a:r>
            <a:r>
              <a:rPr lang="en-US" sz="1850" spc="-25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lang="en-US" sz="1850" spc="-20">
                <a:solidFill>
                  <a:srgbClr val="7B7B7B"/>
                </a:solidFill>
                <a:latin typeface="Arial"/>
                <a:cs typeface="Arial"/>
              </a:rPr>
              <a:t>policy</a:t>
            </a:r>
            <a:r>
              <a:rPr lang="en-US" sz="1850" spc="-15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lang="en-US" sz="1850">
                <a:solidFill>
                  <a:srgbClr val="7B7B7B"/>
                </a:solidFill>
                <a:latin typeface="Arial"/>
                <a:cs typeface="Arial"/>
              </a:rPr>
              <a:t>series</a:t>
            </a:r>
            <a:r>
              <a:rPr lang="en-US" sz="1850" spc="-235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lang="en-US" sz="1850" spc="-30">
                <a:solidFill>
                  <a:srgbClr val="7B7B7B"/>
                </a:solidFill>
                <a:latin typeface="Arial"/>
                <a:cs typeface="Arial"/>
              </a:rPr>
              <a:t>AFLMS.</a:t>
            </a:r>
            <a:r>
              <a:rPr lang="en-US" sz="1850" spc="-225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Some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plans</a:t>
            </a:r>
            <a:r>
              <a:rPr sz="1850" spc="-1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may</a:t>
            </a:r>
            <a:r>
              <a:rPr sz="1850" spc="-7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be</a:t>
            </a:r>
            <a:r>
              <a:rPr sz="1850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7B7B7B"/>
                </a:solidFill>
                <a:latin typeface="Arial"/>
                <a:cs typeface="Arial"/>
              </a:rPr>
              <a:t>available</a:t>
            </a:r>
            <a:r>
              <a:rPr sz="1850" spc="-10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to</a:t>
            </a:r>
            <a:r>
              <a:rPr sz="1850" spc="-7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qualified</a:t>
            </a:r>
            <a:r>
              <a:rPr sz="1850" spc="-7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B7B7B"/>
                </a:solidFill>
                <a:latin typeface="Arial"/>
                <a:cs typeface="Arial"/>
              </a:rPr>
              <a:t>consumers</a:t>
            </a:r>
            <a:r>
              <a:rPr sz="1850" spc="-16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B7B7B"/>
                </a:solidFill>
                <a:latin typeface="Arial"/>
                <a:cs typeface="Arial"/>
              </a:rPr>
              <a:t>under</a:t>
            </a:r>
            <a:r>
              <a:rPr sz="1850" spc="-6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age</a:t>
            </a:r>
            <a:r>
              <a:rPr sz="1850" spc="-7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65.</a:t>
            </a:r>
            <a:r>
              <a:rPr sz="1850" spc="-1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Plans</a:t>
            </a:r>
            <a:r>
              <a:rPr sz="1850" spc="-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not</a:t>
            </a:r>
            <a:r>
              <a:rPr sz="1850" spc="-1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available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 in</a:t>
            </a:r>
            <a:r>
              <a:rPr sz="1850" spc="-7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all</a:t>
            </a:r>
            <a:r>
              <a:rPr sz="1850" spc="-9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states.</a:t>
            </a:r>
            <a:r>
              <a:rPr sz="1850" spc="-229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Benefits/premium rates</a:t>
            </a:r>
            <a:r>
              <a:rPr sz="1850" spc="-15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will</a:t>
            </a:r>
            <a:r>
              <a:rPr sz="1850" spc="16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vary</a:t>
            </a:r>
            <a:r>
              <a:rPr sz="1850" spc="-15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based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on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coverage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selected.</a:t>
            </a:r>
            <a:r>
              <a:rPr sz="1850" spc="-1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For</a:t>
            </a:r>
            <a:r>
              <a:rPr sz="1850" spc="-17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B7B7B"/>
                </a:solidFill>
                <a:latin typeface="Arial"/>
                <a:cs typeface="Arial"/>
              </a:rPr>
              <a:t>complete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details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 of</a:t>
            </a:r>
            <a:r>
              <a:rPr sz="1850" spc="-7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7B7B7B"/>
                </a:solidFill>
                <a:latin typeface="Arial"/>
                <a:cs typeface="Arial"/>
              </a:rPr>
              <a:t>benefits,</a:t>
            </a:r>
            <a:r>
              <a:rPr sz="1850" spc="-1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definitions,</a:t>
            </a:r>
            <a:r>
              <a:rPr sz="1850" spc="-1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 exclusions,</a:t>
            </a:r>
            <a:r>
              <a:rPr sz="1850" spc="-1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please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carefully</a:t>
            </a:r>
            <a:r>
              <a:rPr sz="1850" spc="-1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read</a:t>
            </a:r>
            <a:r>
              <a:rPr sz="1850" spc="-26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185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outline</a:t>
            </a:r>
            <a:r>
              <a:rPr sz="1850" spc="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of</a:t>
            </a:r>
            <a:r>
              <a:rPr sz="1850" spc="-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coverage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1850" spc="-10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policy forms,</a:t>
            </a:r>
            <a:r>
              <a:rPr sz="1850" spc="-229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1850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refer</a:t>
            </a:r>
            <a:r>
              <a:rPr sz="1850" spc="-17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7B7B7B"/>
                </a:solidFill>
                <a:latin typeface="Arial"/>
                <a:cs typeface="Arial"/>
              </a:rPr>
              <a:t>to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1850" spc="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B7B7B"/>
                </a:solidFill>
                <a:latin typeface="Arial"/>
                <a:cs typeface="Arial"/>
              </a:rPr>
              <a:t>“Guide</a:t>
            </a:r>
            <a:r>
              <a:rPr sz="1850" spc="-10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to</a:t>
            </a:r>
            <a:r>
              <a:rPr sz="1850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Health</a:t>
            </a:r>
            <a:r>
              <a:rPr sz="1850" spc="-10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B7B7B"/>
                </a:solidFill>
                <a:latin typeface="Arial"/>
                <a:cs typeface="Arial"/>
              </a:rPr>
              <a:t>Insurance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for</a:t>
            </a:r>
            <a:r>
              <a:rPr sz="1850" spc="-10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People with</a:t>
            </a:r>
            <a:r>
              <a:rPr sz="1850" spc="-9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Medicare.”</a:t>
            </a:r>
            <a:r>
              <a:rPr sz="1850" spc="-2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B7B7B"/>
                </a:solidFill>
                <a:latin typeface="Arial"/>
                <a:cs typeface="Arial"/>
              </a:rPr>
              <a:t>Aflac</a:t>
            </a:r>
            <a:r>
              <a:rPr sz="1850" spc="-15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Medicare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7B7B7B"/>
                </a:solidFill>
                <a:latin typeface="Arial"/>
                <a:cs typeface="Arial"/>
              </a:rPr>
              <a:t>supplement</a:t>
            </a:r>
            <a:r>
              <a:rPr sz="1850" spc="5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insurance</a:t>
            </a:r>
            <a:r>
              <a:rPr sz="1850" spc="-10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is</a:t>
            </a:r>
            <a:r>
              <a:rPr sz="1850" spc="-10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not</a:t>
            </a:r>
            <a:r>
              <a:rPr sz="1850" spc="-9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connected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with</a:t>
            </a:r>
            <a:r>
              <a:rPr sz="1850" spc="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or</a:t>
            </a:r>
            <a:r>
              <a:rPr sz="1850" spc="-114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endorsed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by</a:t>
            </a:r>
            <a:r>
              <a:rPr sz="1850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1850" spc="-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U.S. </a:t>
            </a:r>
            <a:r>
              <a:rPr sz="1850" spc="-30" dirty="0">
                <a:solidFill>
                  <a:srgbClr val="7B7B7B"/>
                </a:solidFill>
                <a:latin typeface="Arial"/>
                <a:cs typeface="Arial"/>
              </a:rPr>
              <a:t>government</a:t>
            </a:r>
            <a:r>
              <a:rPr sz="1850" spc="-10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or</a:t>
            </a:r>
            <a:r>
              <a:rPr sz="1850" spc="-1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1850" spc="-1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federal</a:t>
            </a:r>
            <a:r>
              <a:rPr sz="1850" spc="-2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Medicare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7B7B7B"/>
                </a:solidFill>
                <a:latin typeface="Arial"/>
                <a:cs typeface="Arial"/>
              </a:rPr>
              <a:t>program.</a:t>
            </a:r>
            <a:r>
              <a:rPr sz="1850" spc="-229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All</a:t>
            </a:r>
            <a:r>
              <a:rPr sz="1850" spc="-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benefits</a:t>
            </a:r>
            <a:r>
              <a:rPr sz="1850" spc="-10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payable</a:t>
            </a:r>
            <a:r>
              <a:rPr sz="1850" spc="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7B7B7B"/>
                </a:solidFill>
                <a:latin typeface="Arial"/>
                <a:cs typeface="Arial"/>
              </a:rPr>
              <a:t>under</a:t>
            </a:r>
            <a:r>
              <a:rPr sz="1850" spc="-6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1850" spc="-6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policy</a:t>
            </a:r>
            <a:r>
              <a:rPr sz="1850" spc="-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are</a:t>
            </a:r>
            <a:r>
              <a:rPr sz="1850" spc="-1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based</a:t>
            </a:r>
            <a:r>
              <a:rPr sz="1850" spc="-1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upon</a:t>
            </a:r>
            <a:r>
              <a:rPr sz="1850" spc="-7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Medicare-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eligible</a:t>
            </a:r>
            <a:r>
              <a:rPr sz="1850" spc="6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expenses</a:t>
            </a:r>
            <a:r>
              <a:rPr sz="185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(as</a:t>
            </a:r>
            <a:r>
              <a:rPr sz="1850" spc="-15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7B7B7B"/>
                </a:solidFill>
                <a:latin typeface="Arial"/>
                <a:cs typeface="Arial"/>
              </a:rPr>
              <a:t>applicable).</a:t>
            </a:r>
            <a:r>
              <a:rPr sz="185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This</a:t>
            </a:r>
            <a:r>
              <a:rPr sz="185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is</a:t>
            </a:r>
            <a:r>
              <a:rPr sz="1850" spc="-9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a</a:t>
            </a:r>
            <a:r>
              <a:rPr sz="1850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7B7B7B"/>
                </a:solidFill>
                <a:latin typeface="Arial"/>
                <a:cs typeface="Arial"/>
              </a:rPr>
              <a:t>solicitation</a:t>
            </a:r>
            <a:r>
              <a:rPr sz="1850" spc="-17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of</a:t>
            </a:r>
            <a:r>
              <a:rPr sz="1850" spc="-1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insurance.</a:t>
            </a:r>
            <a:r>
              <a:rPr sz="1850" spc="-1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Contact</a:t>
            </a:r>
            <a:r>
              <a:rPr sz="1850" spc="-1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7B7B7B"/>
                </a:solidFill>
                <a:latin typeface="Arial"/>
                <a:cs typeface="Arial"/>
              </a:rPr>
              <a:t>may</a:t>
            </a:r>
            <a:r>
              <a:rPr sz="185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be</a:t>
            </a:r>
            <a:r>
              <a:rPr sz="1850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made</a:t>
            </a:r>
            <a:r>
              <a:rPr sz="1850" spc="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7B7B7B"/>
                </a:solidFill>
                <a:latin typeface="Arial"/>
                <a:cs typeface="Arial"/>
              </a:rPr>
              <a:t>by</a:t>
            </a:r>
            <a:r>
              <a:rPr sz="1850" spc="-9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an</a:t>
            </a:r>
            <a:r>
              <a:rPr sz="1850" spc="-1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insurance </a:t>
            </a:r>
            <a:r>
              <a:rPr sz="1850" spc="-25" dirty="0">
                <a:solidFill>
                  <a:srgbClr val="7B7B7B"/>
                </a:solidFill>
                <a:latin typeface="Arial"/>
                <a:cs typeface="Arial"/>
              </a:rPr>
              <a:t>agent</a:t>
            </a:r>
            <a:r>
              <a:rPr sz="185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7B7B7B"/>
                </a:solidFill>
                <a:latin typeface="Arial"/>
                <a:cs typeface="Arial"/>
              </a:rPr>
              <a:t>or</a:t>
            </a:r>
            <a:r>
              <a:rPr sz="1850" spc="-10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7B7B7B"/>
                </a:solidFill>
                <a:latin typeface="Arial"/>
                <a:cs typeface="Arial"/>
              </a:rPr>
              <a:t>company.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Arial"/>
              <a:cs typeface="Arial"/>
            </a:endParaRPr>
          </a:p>
          <a:p>
            <a:pPr marL="13335" marR="548005" indent="-635">
              <a:lnSpc>
                <a:spcPts val="2160"/>
              </a:lnSpc>
            </a:pPr>
            <a:r>
              <a:rPr sz="1850" b="1" dirty="0">
                <a:solidFill>
                  <a:srgbClr val="7B7B7B"/>
                </a:solidFill>
                <a:latin typeface="Arial"/>
                <a:cs typeface="Arial"/>
              </a:rPr>
              <a:t>Aflac</a:t>
            </a:r>
            <a:r>
              <a:rPr sz="1850" b="1" spc="-1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7B7B7B"/>
                </a:solidFill>
                <a:latin typeface="Arial"/>
                <a:cs typeface="Arial"/>
              </a:rPr>
              <a:t>Medicare</a:t>
            </a:r>
            <a:r>
              <a:rPr sz="1850" b="1" spc="-1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7B7B7B"/>
                </a:solidFill>
                <a:latin typeface="Arial"/>
                <a:cs typeface="Arial"/>
              </a:rPr>
              <a:t>Supplement</a:t>
            </a:r>
            <a:r>
              <a:rPr sz="1850" b="1" spc="-10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7B7B7B"/>
                </a:solidFill>
                <a:latin typeface="Arial"/>
                <a:cs typeface="Arial"/>
              </a:rPr>
              <a:t>insurance</a:t>
            </a:r>
            <a:r>
              <a:rPr sz="1850" b="1" spc="-114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7B7B7B"/>
                </a:solidFill>
                <a:latin typeface="Arial"/>
                <a:cs typeface="Arial"/>
              </a:rPr>
              <a:t>coverage</a:t>
            </a:r>
            <a:r>
              <a:rPr sz="1850" b="1" spc="-1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7B7B7B"/>
                </a:solidFill>
                <a:latin typeface="Arial"/>
                <a:cs typeface="Arial"/>
              </a:rPr>
              <a:t>is</a:t>
            </a:r>
            <a:r>
              <a:rPr sz="1850" b="1" spc="-1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7B7B7B"/>
                </a:solidFill>
                <a:latin typeface="Arial"/>
                <a:cs typeface="Arial"/>
              </a:rPr>
              <a:t>underwritten</a:t>
            </a:r>
            <a:r>
              <a:rPr sz="1850" b="1" spc="-229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7B7B7B"/>
                </a:solidFill>
                <a:latin typeface="Arial"/>
                <a:cs typeface="Arial"/>
              </a:rPr>
              <a:t>by</a:t>
            </a:r>
            <a:r>
              <a:rPr sz="1850" b="1" spc="-1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7B7B7B"/>
                </a:solidFill>
                <a:latin typeface="Arial"/>
                <a:cs typeface="Arial"/>
              </a:rPr>
              <a:t>Tier</a:t>
            </a:r>
            <a:r>
              <a:rPr sz="1850" b="1" spc="-2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7B7B7B"/>
                </a:solidFill>
                <a:latin typeface="Arial"/>
                <a:cs typeface="Arial"/>
              </a:rPr>
              <a:t>One</a:t>
            </a:r>
            <a:r>
              <a:rPr sz="1850" b="1" spc="-1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7B7B7B"/>
                </a:solidFill>
                <a:latin typeface="Arial"/>
                <a:cs typeface="Arial"/>
              </a:rPr>
              <a:t>Insurance</a:t>
            </a:r>
            <a:r>
              <a:rPr sz="1850" b="1" spc="-204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40" dirty="0">
                <a:solidFill>
                  <a:srgbClr val="7B7B7B"/>
                </a:solidFill>
                <a:latin typeface="Arial"/>
                <a:cs typeface="Arial"/>
              </a:rPr>
              <a:t>Company,</a:t>
            </a:r>
            <a:r>
              <a:rPr sz="1850" b="1" spc="-17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50" dirty="0">
                <a:solidFill>
                  <a:srgbClr val="7B7B7B"/>
                </a:solidFill>
                <a:latin typeface="Arial"/>
                <a:cs typeface="Arial"/>
              </a:rPr>
              <a:t>a </a:t>
            </a:r>
            <a:r>
              <a:rPr sz="1850" b="1" spc="-10" dirty="0">
                <a:solidFill>
                  <a:srgbClr val="7B7B7B"/>
                </a:solidFill>
                <a:latin typeface="Arial"/>
                <a:cs typeface="Arial"/>
              </a:rPr>
              <a:t>subsidiary</a:t>
            </a:r>
            <a:r>
              <a:rPr sz="1850" b="1" spc="-3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7B7B7B"/>
                </a:solidFill>
                <a:latin typeface="Arial"/>
                <a:cs typeface="Arial"/>
              </a:rPr>
              <a:t>of</a:t>
            </a:r>
            <a:r>
              <a:rPr sz="1850" b="1" spc="-10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7B7B7B"/>
                </a:solidFill>
                <a:latin typeface="Arial"/>
                <a:cs typeface="Arial"/>
              </a:rPr>
              <a:t>Aflac</a:t>
            </a:r>
            <a:r>
              <a:rPr sz="1850" b="1" spc="-1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7B7B7B"/>
                </a:solidFill>
                <a:latin typeface="Arial"/>
                <a:cs typeface="Arial"/>
              </a:rPr>
              <a:t>Incorporated,</a:t>
            </a:r>
            <a:r>
              <a:rPr sz="1850" b="1" spc="-17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1850" b="1" spc="-14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7B7B7B"/>
                </a:solidFill>
                <a:latin typeface="Arial"/>
                <a:cs typeface="Arial"/>
              </a:rPr>
              <a:t>is</a:t>
            </a:r>
            <a:r>
              <a:rPr sz="1850" b="1" spc="-1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7B7B7B"/>
                </a:solidFill>
                <a:latin typeface="Arial"/>
                <a:cs typeface="Arial"/>
              </a:rPr>
              <a:t>administered</a:t>
            </a:r>
            <a:r>
              <a:rPr sz="1850" b="1" spc="-14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7B7B7B"/>
                </a:solidFill>
                <a:latin typeface="Arial"/>
                <a:cs typeface="Arial"/>
              </a:rPr>
              <a:t>by</a:t>
            </a:r>
            <a:r>
              <a:rPr sz="1850" b="1" spc="-2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7B7B7B"/>
                </a:solidFill>
                <a:latin typeface="Arial"/>
                <a:cs typeface="Arial"/>
              </a:rPr>
              <a:t>Aetna</a:t>
            </a:r>
            <a:r>
              <a:rPr sz="1850" b="1" spc="-114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7B7B7B"/>
                </a:solidFill>
                <a:latin typeface="Arial"/>
                <a:cs typeface="Arial"/>
              </a:rPr>
              <a:t>Life</a:t>
            </a:r>
            <a:r>
              <a:rPr sz="1850" b="1" spc="-1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7B7B7B"/>
                </a:solidFill>
                <a:latin typeface="Arial"/>
                <a:cs typeface="Arial"/>
              </a:rPr>
              <a:t>Insurance</a:t>
            </a:r>
            <a:r>
              <a:rPr sz="1850" b="1" spc="-2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7B7B7B"/>
                </a:solidFill>
                <a:latin typeface="Arial"/>
                <a:cs typeface="Arial"/>
              </a:rPr>
              <a:t>Company.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2936" y="6379878"/>
            <a:ext cx="717804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Aflac</a:t>
            </a:r>
            <a:r>
              <a:rPr sz="18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85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Tier</a:t>
            </a:r>
            <a:r>
              <a:rPr sz="18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8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8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WWHQ</a:t>
            </a:r>
            <a:r>
              <a:rPr sz="185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8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1932</a:t>
            </a:r>
            <a:r>
              <a:rPr sz="1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Wynnton</a:t>
            </a:r>
            <a:r>
              <a:rPr sz="18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Road</a:t>
            </a:r>
            <a:r>
              <a:rPr sz="1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85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Columbus,</a:t>
            </a:r>
            <a:r>
              <a:rPr sz="18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185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31999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2687" y="524615"/>
            <a:ext cx="1774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003863"/>
                </a:solidFill>
              </a:rPr>
              <a:t>Disclaimer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93ABD-618B-4FEF-821C-14B2CBEB61D4}"/>
              </a:ext>
            </a:extLst>
          </p:cNvPr>
          <p:cNvSpPr txBox="1"/>
          <p:nvPr/>
        </p:nvSpPr>
        <p:spPr>
          <a:xfrm>
            <a:off x="163251" y="6500037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6217" y="6155098"/>
            <a:ext cx="1716405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0"/>
              </a:lnSpc>
              <a:tabLst>
                <a:tab pos="1602740" algn="l"/>
              </a:tabLst>
            </a:pP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3" y="0"/>
            <a:ext cx="12190730" cy="6858000"/>
            <a:chOff x="1523" y="0"/>
            <a:chExt cx="1219073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723" y="2513076"/>
              <a:ext cx="3939538" cy="12603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0"/>
              <a:ext cx="12190476" cy="68579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6479" y="3151914"/>
            <a:ext cx="104965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10" dirty="0">
                <a:solidFill>
                  <a:srgbClr val="FFFFFF"/>
                </a:solidFill>
                <a:latin typeface="Tahoma"/>
                <a:cs typeface="Tahoma"/>
              </a:rPr>
              <a:t>Thank </a:t>
            </a:r>
            <a:r>
              <a:rPr sz="2600" spc="-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AF9E5-36F0-4F51-9A1A-7132F029D596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Choices</a:t>
            </a:r>
            <a:r>
              <a:rPr spc="-40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fit</a:t>
            </a:r>
            <a:r>
              <a:rPr spc="-65" dirty="0"/>
              <a:t> </a:t>
            </a:r>
            <a:r>
              <a:rPr dirty="0"/>
              <a:t>your</a:t>
            </a:r>
            <a:r>
              <a:rPr spc="-20" dirty="0"/>
              <a:t> </a:t>
            </a:r>
            <a:r>
              <a:rPr spc="-10" dirty="0"/>
              <a:t>lifestyle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28" y="1699149"/>
            <a:ext cx="5077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Aflac</a:t>
            </a:r>
            <a:r>
              <a:rPr sz="2200" b="1" spc="-8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2200" b="1" spc="-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2200" b="1" spc="-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7C7C7C"/>
                </a:solidFill>
                <a:latin typeface="Arial"/>
                <a:cs typeface="Arial"/>
              </a:rPr>
              <a:t>Insurance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28" y="2412381"/>
            <a:ext cx="672845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When</a:t>
            </a:r>
            <a:r>
              <a:rPr sz="18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it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comes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insurance,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selecting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right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important.</a:t>
            </a:r>
            <a:r>
              <a:rPr sz="1800" spc="-10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Aflac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offers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several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options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can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help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fill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some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gaps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coverage.</a:t>
            </a:r>
            <a:r>
              <a:rPr sz="18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also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have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freedom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choose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any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provider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accepts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Medicare,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at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7C7C7C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convenient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location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best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meets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needs.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28" y="4108593"/>
            <a:ext cx="68414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Aflac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has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been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helping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provide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peace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mind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financial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security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more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than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65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years.</a:t>
            </a:r>
            <a:r>
              <a:rPr sz="1800" spc="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We’ll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keep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our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promise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here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you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when</a:t>
            </a:r>
            <a:r>
              <a:rPr sz="1800" spc="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need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us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most.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2252" y="2551176"/>
            <a:ext cx="3195828" cy="1037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E01934-32A9-47C3-8FF8-1D146D04245C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85" y="1709445"/>
            <a:ext cx="4937125" cy="3380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Fill</a:t>
            </a:r>
            <a:r>
              <a:rPr sz="2200" b="1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22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7C7C7C"/>
                </a:solidFill>
                <a:latin typeface="Arial"/>
                <a:cs typeface="Arial"/>
              </a:rPr>
              <a:t>gaps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provides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beneficial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coverage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health-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related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expenses,</a:t>
            </a:r>
            <a:r>
              <a:rPr sz="1800" spc="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but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it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does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cover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all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health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expenses.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There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are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number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gaps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coverage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 need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pay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out-of-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pocket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with</a:t>
            </a:r>
            <a:r>
              <a:rPr sz="1800" spc="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private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insurance.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42545">
              <a:lnSpc>
                <a:spcPct val="100000"/>
              </a:lnSpc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00" spc="-1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health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insurance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policy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(also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called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Medigap)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sold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7C7C7C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private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insurance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company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help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fill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some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of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those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gaps.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57672" y="2004060"/>
            <a:ext cx="5638800" cy="3450590"/>
            <a:chOff x="5757672" y="2004060"/>
            <a:chExt cx="5638800" cy="3450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7672" y="2004060"/>
              <a:ext cx="5638799" cy="34503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2296668"/>
              <a:ext cx="4312920" cy="278739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385" y="571618"/>
            <a:ext cx="667321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dirty="0"/>
              <a:t>Medicare</a:t>
            </a:r>
            <a:r>
              <a:rPr spc="-130" dirty="0"/>
              <a:t> </a:t>
            </a:r>
            <a:r>
              <a:rPr dirty="0"/>
              <a:t>Supplement</a:t>
            </a:r>
            <a:r>
              <a:rPr spc="-105" dirty="0"/>
              <a:t> </a:t>
            </a:r>
            <a:r>
              <a:rPr dirty="0"/>
              <a:t>insurance</a:t>
            </a:r>
            <a:r>
              <a:rPr spc="-110" dirty="0"/>
              <a:t> </a:t>
            </a:r>
            <a:r>
              <a:rPr spc="-10" dirty="0"/>
              <a:t>helps </a:t>
            </a:r>
            <a:r>
              <a:rPr dirty="0"/>
              <a:t>you</a:t>
            </a:r>
            <a:r>
              <a:rPr spc="-45" dirty="0"/>
              <a:t> </a:t>
            </a:r>
            <a:r>
              <a:rPr dirty="0"/>
              <a:t>manage</a:t>
            </a:r>
            <a:r>
              <a:rPr spc="-60" dirty="0"/>
              <a:t> </a:t>
            </a:r>
            <a:r>
              <a:rPr dirty="0"/>
              <a:t>your</a:t>
            </a:r>
            <a:r>
              <a:rPr spc="-40" dirty="0"/>
              <a:t> </a:t>
            </a:r>
            <a:r>
              <a:rPr dirty="0"/>
              <a:t>health</a:t>
            </a:r>
            <a:r>
              <a:rPr spc="-80" dirty="0"/>
              <a:t> </a:t>
            </a:r>
            <a:r>
              <a:rPr dirty="0"/>
              <a:t>care</a:t>
            </a:r>
            <a:r>
              <a:rPr spc="-80" dirty="0"/>
              <a:t> </a:t>
            </a:r>
            <a:r>
              <a:rPr spc="-10" dirty="0"/>
              <a:t>expenses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A2589-C012-4F21-BEFA-DC7E504B9E96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85" y="1709445"/>
            <a:ext cx="4934585" cy="3380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Know</a:t>
            </a:r>
            <a:r>
              <a:rPr sz="2200" b="1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2200" b="1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7C7C7C"/>
                </a:solidFill>
                <a:latin typeface="Arial"/>
                <a:cs typeface="Arial"/>
              </a:rPr>
              <a:t>options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12700" marR="5524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Although</a:t>
            </a:r>
            <a:r>
              <a:rPr sz="18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private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insurance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companies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provide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coverage,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Medicare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insurance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plans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are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strictly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regulated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both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federal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state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government.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It’s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important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make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informed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decision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about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what’s</a:t>
            </a:r>
            <a:r>
              <a:rPr sz="1800" spc="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right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you.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Before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apply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7C7C7C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plan,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get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know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what</a:t>
            </a:r>
            <a:r>
              <a:rPr sz="1800" spc="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coverage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includes.</a:t>
            </a:r>
            <a:endParaRPr sz="1800">
              <a:latin typeface="Arial"/>
              <a:cs typeface="Arial"/>
            </a:endParaRPr>
          </a:p>
          <a:p>
            <a:pPr marL="12700" marR="180340">
              <a:lnSpc>
                <a:spcPct val="100000"/>
              </a:lnSpc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Then</a:t>
            </a:r>
            <a:r>
              <a:rPr sz="18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choose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that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best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fits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1800" spc="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needs.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85" y="571618"/>
            <a:ext cx="667321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dirty="0"/>
              <a:t>Medicare</a:t>
            </a:r>
            <a:r>
              <a:rPr spc="-130" dirty="0"/>
              <a:t> </a:t>
            </a:r>
            <a:r>
              <a:rPr dirty="0"/>
              <a:t>Supplement</a:t>
            </a:r>
            <a:r>
              <a:rPr spc="-105" dirty="0"/>
              <a:t> </a:t>
            </a:r>
            <a:r>
              <a:rPr dirty="0"/>
              <a:t>insurance</a:t>
            </a:r>
            <a:r>
              <a:rPr spc="-110" dirty="0"/>
              <a:t> </a:t>
            </a:r>
            <a:r>
              <a:rPr spc="-10" dirty="0"/>
              <a:t>helps </a:t>
            </a:r>
            <a:r>
              <a:rPr dirty="0"/>
              <a:t>you</a:t>
            </a:r>
            <a:r>
              <a:rPr spc="-45" dirty="0"/>
              <a:t> </a:t>
            </a:r>
            <a:r>
              <a:rPr dirty="0"/>
              <a:t>manage</a:t>
            </a:r>
            <a:r>
              <a:rPr spc="-60" dirty="0"/>
              <a:t> </a:t>
            </a:r>
            <a:r>
              <a:rPr dirty="0"/>
              <a:t>your</a:t>
            </a:r>
            <a:r>
              <a:rPr spc="-40" dirty="0"/>
              <a:t> </a:t>
            </a:r>
            <a:r>
              <a:rPr dirty="0"/>
              <a:t>health</a:t>
            </a:r>
            <a:r>
              <a:rPr spc="-80" dirty="0"/>
              <a:t> </a:t>
            </a:r>
            <a:r>
              <a:rPr dirty="0"/>
              <a:t>care</a:t>
            </a:r>
            <a:r>
              <a:rPr spc="-80" dirty="0"/>
              <a:t> </a:t>
            </a:r>
            <a:r>
              <a:rPr spc="-10" dirty="0"/>
              <a:t>expenses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757672" y="2004060"/>
            <a:ext cx="5638800" cy="3450590"/>
            <a:chOff x="5757672" y="2004060"/>
            <a:chExt cx="5638800" cy="3450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7672" y="2004060"/>
              <a:ext cx="5638799" cy="34503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2991" y="2339340"/>
              <a:ext cx="4296156" cy="277520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2FAFD0-7935-4340-A725-75534960523F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85" y="1709445"/>
            <a:ext cx="4872990" cy="283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7C7C7C"/>
                </a:solidFill>
                <a:latin typeface="Arial"/>
                <a:cs typeface="Arial"/>
              </a:rPr>
              <a:t>Take</a:t>
            </a:r>
            <a:r>
              <a:rPr sz="2200" b="1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sz="2200" b="1" spc="-7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2200" b="1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7C7C7C"/>
                </a:solidFill>
                <a:latin typeface="Arial"/>
                <a:cs typeface="Arial"/>
              </a:rPr>
              <a:t>yourself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00" spc="-1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helps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manage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budget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health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expenses 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predictability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stability.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16510">
              <a:lnSpc>
                <a:spcPct val="100000"/>
              </a:lnSpc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00" spc="-1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helps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pay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some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out-of-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pocket</a:t>
            </a:r>
            <a:r>
              <a:rPr sz="1800" spc="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costs</a:t>
            </a:r>
            <a:r>
              <a:rPr sz="1800" spc="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00" spc="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Medicare-approved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services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works</a:t>
            </a:r>
            <a:r>
              <a:rPr sz="1800" spc="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with Medicare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provide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more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coverage to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you.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85" y="571618"/>
            <a:ext cx="667321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dirty="0"/>
              <a:t>Medicare</a:t>
            </a:r>
            <a:r>
              <a:rPr spc="-130" dirty="0"/>
              <a:t> </a:t>
            </a:r>
            <a:r>
              <a:rPr dirty="0"/>
              <a:t>Supplement</a:t>
            </a:r>
            <a:r>
              <a:rPr spc="-105" dirty="0"/>
              <a:t> </a:t>
            </a:r>
            <a:r>
              <a:rPr dirty="0"/>
              <a:t>insurance</a:t>
            </a:r>
            <a:r>
              <a:rPr spc="-110" dirty="0"/>
              <a:t> </a:t>
            </a:r>
            <a:r>
              <a:rPr spc="-10" dirty="0"/>
              <a:t>helps </a:t>
            </a:r>
            <a:r>
              <a:rPr dirty="0"/>
              <a:t>you</a:t>
            </a:r>
            <a:r>
              <a:rPr spc="-45" dirty="0"/>
              <a:t> </a:t>
            </a:r>
            <a:r>
              <a:rPr dirty="0"/>
              <a:t>manage</a:t>
            </a:r>
            <a:r>
              <a:rPr spc="-60" dirty="0"/>
              <a:t> </a:t>
            </a:r>
            <a:r>
              <a:rPr dirty="0"/>
              <a:t>your</a:t>
            </a:r>
            <a:r>
              <a:rPr spc="-40" dirty="0"/>
              <a:t> </a:t>
            </a:r>
            <a:r>
              <a:rPr dirty="0"/>
              <a:t>health</a:t>
            </a:r>
            <a:r>
              <a:rPr spc="-80" dirty="0"/>
              <a:t> </a:t>
            </a:r>
            <a:r>
              <a:rPr dirty="0"/>
              <a:t>care</a:t>
            </a:r>
            <a:r>
              <a:rPr spc="-80" dirty="0"/>
              <a:t> </a:t>
            </a:r>
            <a:r>
              <a:rPr spc="-10" dirty="0"/>
              <a:t>expenses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757672" y="2004060"/>
            <a:ext cx="5638800" cy="3450590"/>
            <a:chOff x="5757672" y="2004060"/>
            <a:chExt cx="5638800" cy="3450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7672" y="2004060"/>
              <a:ext cx="5638799" cy="34503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2991" y="2339340"/>
              <a:ext cx="4296156" cy="277520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167D9F2-950E-4576-976B-E1EDA17A5C76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85" y="1709445"/>
            <a:ext cx="6012180" cy="253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Feel</a:t>
            </a:r>
            <a:r>
              <a:rPr sz="2200" b="1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good</a:t>
            </a:r>
            <a:r>
              <a:rPr sz="2200" b="1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about</a:t>
            </a:r>
            <a:r>
              <a:rPr sz="2200" b="1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2200" b="1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7C7C7C"/>
                </a:solidFill>
                <a:latin typeface="Arial"/>
                <a:cs typeface="Arial"/>
              </a:rPr>
              <a:t>choices.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85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Our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has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no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restrictive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networks. 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can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visit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providers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choice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including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primary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sz="18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physicians,</a:t>
            </a:r>
            <a:r>
              <a:rPr sz="1800" spc="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specialists,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hospitals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accept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patients.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6159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Most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providers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are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paid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automatically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so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won’t</a:t>
            </a:r>
            <a:r>
              <a:rPr sz="1800" spc="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have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to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worry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about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filing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claim.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47888" y="516636"/>
            <a:ext cx="2578735" cy="5125720"/>
            <a:chOff x="8247888" y="516636"/>
            <a:chExt cx="2578735" cy="51257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7888" y="516636"/>
              <a:ext cx="2578607" cy="5125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663" y="990600"/>
              <a:ext cx="2365248" cy="42275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385" y="571618"/>
            <a:ext cx="667321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dirty="0"/>
              <a:t>Medicare</a:t>
            </a:r>
            <a:r>
              <a:rPr spc="-130" dirty="0"/>
              <a:t> </a:t>
            </a:r>
            <a:r>
              <a:rPr dirty="0"/>
              <a:t>Supplement</a:t>
            </a:r>
            <a:r>
              <a:rPr spc="-105" dirty="0"/>
              <a:t> </a:t>
            </a:r>
            <a:r>
              <a:rPr dirty="0"/>
              <a:t>insurance</a:t>
            </a:r>
            <a:r>
              <a:rPr spc="-110" dirty="0"/>
              <a:t> </a:t>
            </a:r>
            <a:r>
              <a:rPr spc="-10" dirty="0"/>
              <a:t>helps </a:t>
            </a:r>
            <a:r>
              <a:rPr dirty="0"/>
              <a:t>you</a:t>
            </a:r>
            <a:r>
              <a:rPr spc="-45" dirty="0"/>
              <a:t> </a:t>
            </a:r>
            <a:r>
              <a:rPr dirty="0"/>
              <a:t>manage</a:t>
            </a:r>
            <a:r>
              <a:rPr spc="-60" dirty="0"/>
              <a:t> </a:t>
            </a:r>
            <a:r>
              <a:rPr dirty="0"/>
              <a:t>your</a:t>
            </a:r>
            <a:r>
              <a:rPr spc="-40" dirty="0"/>
              <a:t> </a:t>
            </a:r>
            <a:r>
              <a:rPr dirty="0"/>
              <a:t>health</a:t>
            </a:r>
            <a:r>
              <a:rPr spc="-80" dirty="0"/>
              <a:t> </a:t>
            </a:r>
            <a:r>
              <a:rPr dirty="0"/>
              <a:t>care</a:t>
            </a:r>
            <a:r>
              <a:rPr spc="-80" dirty="0"/>
              <a:t> </a:t>
            </a:r>
            <a:r>
              <a:rPr spc="-10" dirty="0"/>
              <a:t>expenses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F9F0-6631-4954-9C5C-360D75350B5E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183" y="1353955"/>
            <a:ext cx="1042035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Aflac</a:t>
            </a:r>
            <a:r>
              <a:rPr sz="18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offers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plans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A,</a:t>
            </a:r>
            <a:r>
              <a:rPr sz="1800" b="1" spc="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7C7C7C"/>
                </a:solidFill>
                <a:latin typeface="Arial"/>
                <a:cs typeface="Arial"/>
              </a:rPr>
              <a:t>F,</a:t>
            </a:r>
            <a:r>
              <a:rPr sz="1800" b="1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G</a:t>
            </a:r>
            <a:r>
              <a:rPr sz="1800" b="1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N</a:t>
            </a:r>
            <a:r>
              <a:rPr sz="1800" b="1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with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varying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amounts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coverage: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800" b="1" spc="-10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providing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basic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benefits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800" b="1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F</a:t>
            </a:r>
            <a:r>
              <a:rPr sz="1800" b="1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offering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more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comprehensive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coverage.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Premiums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also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vary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according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amount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coverage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provided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by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each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plan.</a:t>
            </a:r>
            <a:r>
              <a:rPr sz="1800" spc="-114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00" spc="-1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household</a:t>
            </a:r>
            <a:r>
              <a:rPr sz="1800" spc="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premium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discount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available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eligible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applicants</a:t>
            </a:r>
            <a:r>
              <a:rPr sz="1800" spc="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—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reference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outline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coverage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details.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See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next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slide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benefits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that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are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included in</a:t>
            </a:r>
            <a:r>
              <a:rPr sz="18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each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plan.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Choose</a:t>
            </a:r>
            <a:r>
              <a:rPr spc="-50" dirty="0"/>
              <a:t> </a:t>
            </a:r>
            <a:r>
              <a:rPr dirty="0"/>
              <a:t>from</a:t>
            </a:r>
            <a:r>
              <a:rPr spc="-85" dirty="0"/>
              <a:t> </a:t>
            </a:r>
            <a:r>
              <a:rPr dirty="0"/>
              <a:t>these</a:t>
            </a:r>
            <a:r>
              <a:rPr spc="-70" dirty="0"/>
              <a:t> </a:t>
            </a:r>
            <a:r>
              <a:rPr spc="-10" dirty="0"/>
              <a:t>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03F8-C25E-41BF-8F0A-E7FE63DD1BB7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Choose</a:t>
            </a:r>
            <a:r>
              <a:rPr spc="-50" dirty="0"/>
              <a:t> </a:t>
            </a:r>
            <a:r>
              <a:rPr dirty="0"/>
              <a:t>from</a:t>
            </a:r>
            <a:r>
              <a:rPr spc="-85" dirty="0"/>
              <a:t> </a:t>
            </a:r>
            <a:r>
              <a:rPr dirty="0"/>
              <a:t>these</a:t>
            </a:r>
            <a:r>
              <a:rPr spc="-70" dirty="0"/>
              <a:t> </a:t>
            </a:r>
            <a:r>
              <a:rPr spc="-10" dirty="0"/>
              <a:t>plans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4671" y="1368804"/>
          <a:ext cx="7558404" cy="3717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solidFill>
                      <a:srgbClr val="01A7E0"/>
                    </a:solidFill>
                  </a:tcPr>
                </a:tc>
                <a:tc>
                  <a:txBody>
                    <a:bodyPr/>
                    <a:lstStyle/>
                    <a:p>
                      <a:pPr marL="4241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solidFill>
                      <a:srgbClr val="01A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37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800" baseline="25462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solidFill>
                      <a:srgbClr val="01A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solidFill>
                      <a:srgbClr val="01A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solidFill>
                      <a:srgbClr val="01A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Basic</a:t>
                      </a:r>
                      <a:r>
                        <a:rPr sz="1600" b="1" spc="-55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(including</a:t>
                      </a:r>
                      <a:r>
                        <a:rPr sz="1200" spc="-65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hospice</a:t>
                      </a:r>
                      <a:r>
                        <a:rPr sz="1200" spc="-45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care)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1A7E0"/>
                      </a:solidFill>
                      <a:prstDash val="solid"/>
                    </a:lnL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41592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109220" marB="0"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109220" marB="0"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C4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109220" marB="0"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109220" marB="0">
                    <a:lnR w="12700">
                      <a:solidFill>
                        <a:srgbClr val="01A7E0"/>
                      </a:solidFill>
                      <a:prstDash val="solid"/>
                    </a:lnR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600" b="1" spc="-2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spc="-3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coinsurance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1A7E0"/>
                      </a:solidFill>
                      <a:prstDash val="solid"/>
                    </a:lnL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0F7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3725" indent="-180975">
                        <a:lnSpc>
                          <a:spcPts val="1950"/>
                        </a:lnSpc>
                        <a:buSzPct val="141666"/>
                        <a:buFont typeface="Wingdings"/>
                        <a:buChar char=""/>
                        <a:tabLst>
                          <a:tab pos="594360" algn="l"/>
                        </a:tabLst>
                      </a:pPr>
                      <a:r>
                        <a:rPr sz="1200" spc="-25" dirty="0">
                          <a:solidFill>
                            <a:srgbClr val="00A6E0"/>
                          </a:solidFill>
                          <a:latin typeface="Arial"/>
                          <a:cs typeface="Arial"/>
                        </a:rPr>
                        <a:t>**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1A7E0"/>
                      </a:solidFill>
                      <a:prstDash val="solid"/>
                    </a:lnR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600" b="1" spc="-8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85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deductible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1A7E0"/>
                      </a:solidFill>
                      <a:prstDash val="solid"/>
                    </a:lnL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C4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1A7E0"/>
                      </a:solidFill>
                      <a:prstDash val="solid"/>
                    </a:lnR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 gridSpan="2">
                  <a:txBody>
                    <a:bodyPr/>
                    <a:lstStyle/>
                    <a:p>
                      <a:pPr marL="91440" marR="19024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Skilled</a:t>
                      </a:r>
                      <a:r>
                        <a:rPr sz="1600" b="1" spc="-65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nursing</a:t>
                      </a:r>
                      <a:r>
                        <a:rPr sz="1600" b="1" spc="-65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facility coinsurance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1A7E0"/>
                      </a:solidFill>
                      <a:prstDash val="solid"/>
                    </a:lnL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14605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0F7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14605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146050" marB="0">
                    <a:lnR w="12700">
                      <a:solidFill>
                        <a:srgbClr val="01A7E0"/>
                      </a:solidFill>
                      <a:prstDash val="solid"/>
                    </a:lnR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 gridSpan="2">
                  <a:txBody>
                    <a:bodyPr/>
                    <a:lstStyle/>
                    <a:p>
                      <a:pPr marL="91440" marR="15881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Foreign</a:t>
                      </a:r>
                      <a:r>
                        <a:rPr sz="1600" b="1" spc="-7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travel</a:t>
                      </a:r>
                      <a:r>
                        <a:rPr sz="1600" b="1" spc="-4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emergency </a:t>
                      </a:r>
                      <a:r>
                        <a:rPr sz="1600" b="1" spc="-2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(up</a:t>
                      </a:r>
                      <a:r>
                        <a:rPr sz="1200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200" spc="-2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limits)</a:t>
                      </a:r>
                      <a:r>
                        <a:rPr sz="1200" spc="-15" baseline="24305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***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1A7E0"/>
                      </a:solidFill>
                      <a:prstDash val="solid"/>
                    </a:lnL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C4E9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3810" marB="0">
                    <a:lnR w="12700">
                      <a:solidFill>
                        <a:srgbClr val="01A7E0"/>
                      </a:solidFill>
                      <a:prstDash val="solid"/>
                    </a:lnR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600" b="1" spc="-4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spc="-45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excess</a:t>
                      </a:r>
                      <a:r>
                        <a:rPr sz="1600" b="1" spc="-5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charges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1A7E0"/>
                      </a:solidFill>
                      <a:prstDash val="solid"/>
                    </a:lnL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0F7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1A7E0"/>
                      </a:solidFill>
                      <a:prstDash val="solid"/>
                    </a:lnR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600" b="1" spc="-2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spc="-25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deductible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1A7E0"/>
                      </a:solidFill>
                      <a:prstDash val="solid"/>
                    </a:lnL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00A6E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C4E9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1A7E0"/>
                      </a:solidFill>
                      <a:prstDash val="solid"/>
                    </a:lnR>
                    <a:lnT w="12700">
                      <a:solidFill>
                        <a:srgbClr val="01A7E0"/>
                      </a:solidFill>
                      <a:prstDash val="solid"/>
                    </a:lnT>
                    <a:lnB w="12700">
                      <a:solidFill>
                        <a:srgbClr val="01A7E0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361680" y="1364246"/>
            <a:ext cx="3450590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*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600" b="1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F</a:t>
            </a:r>
            <a:r>
              <a:rPr sz="1600" b="1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available</a:t>
            </a:r>
            <a:r>
              <a:rPr sz="1600" spc="-7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people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first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eligible</a:t>
            </a:r>
            <a:r>
              <a:rPr sz="1600" spc="-7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for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before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2020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only.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17145">
              <a:lnSpc>
                <a:spcPct val="100000"/>
              </a:lnSpc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**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600" b="1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N</a:t>
            </a:r>
            <a:r>
              <a:rPr sz="1600" b="1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requires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$20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copayment</a:t>
            </a:r>
            <a:r>
              <a:rPr sz="16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office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visits;</a:t>
            </a:r>
            <a:r>
              <a:rPr sz="1600" spc="-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$50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copayment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emergency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room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visits.</a:t>
            </a:r>
            <a:r>
              <a:rPr sz="1600" spc="-8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Copayments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do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not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count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toward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annual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Part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B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deductible.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27305">
              <a:lnSpc>
                <a:spcPct val="100000"/>
              </a:lnSpc>
            </a:pP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***</a:t>
            </a:r>
            <a:r>
              <a:rPr sz="1600" b="1" dirty="0">
                <a:solidFill>
                  <a:srgbClr val="7C7C7C"/>
                </a:solidFill>
                <a:latin typeface="Arial"/>
                <a:cs typeface="Arial"/>
              </a:rPr>
              <a:t>Benefit</a:t>
            </a:r>
            <a:r>
              <a:rPr sz="16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is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defined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as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medically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necessary</a:t>
            </a:r>
            <a:r>
              <a:rPr sz="1600" spc="-7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emergency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care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services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beginning</a:t>
            </a:r>
            <a:r>
              <a:rPr sz="1600" spc="-6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during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first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60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days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each</a:t>
            </a:r>
            <a:r>
              <a:rPr sz="1600" spc="-4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trip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outside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U.S.</a:t>
            </a:r>
            <a:r>
              <a:rPr sz="16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Refer</a:t>
            </a:r>
            <a:r>
              <a:rPr sz="16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 the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600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outline</a:t>
            </a:r>
            <a:r>
              <a:rPr sz="1600" spc="-6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C7C7C"/>
                </a:solidFill>
                <a:latin typeface="Arial"/>
                <a:cs typeface="Arial"/>
              </a:rPr>
              <a:t>coverage</a:t>
            </a:r>
            <a:r>
              <a:rPr sz="1600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C7C7C"/>
                </a:solidFill>
                <a:latin typeface="Arial"/>
                <a:cs typeface="Arial"/>
              </a:rPr>
              <a:t>for </a:t>
            </a:r>
            <a:r>
              <a:rPr sz="1600" spc="-10" dirty="0">
                <a:solidFill>
                  <a:srgbClr val="7C7C7C"/>
                </a:solidFill>
                <a:latin typeface="Arial"/>
                <a:cs typeface="Arial"/>
              </a:rPr>
              <a:t>details.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1CA6E-A949-405D-B332-B02854CBED9F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40" y="1040892"/>
            <a:ext cx="5237975" cy="42275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28343" y="1161334"/>
            <a:ext cx="5737860" cy="3573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Use</a:t>
            </a:r>
            <a:r>
              <a:rPr sz="1800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this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checklist</a:t>
            </a:r>
            <a:r>
              <a:rPr sz="18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starting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point to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help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</a:t>
            </a:r>
            <a:r>
              <a:rPr sz="1800" spc="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decide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what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you’d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like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your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Supplement</a:t>
            </a:r>
            <a:r>
              <a:rPr sz="1800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plan</a:t>
            </a:r>
            <a:r>
              <a:rPr sz="1800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C7C7C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"/>
                <a:cs typeface="Arial"/>
              </a:rPr>
              <a:t>cover.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"/>
              <a:tabLst>
                <a:tab pos="279400" algn="l"/>
              </a:tabLst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Basic</a:t>
            </a:r>
            <a:r>
              <a:rPr sz="18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benefits</a:t>
            </a:r>
            <a:r>
              <a:rPr sz="18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(including</a:t>
            </a:r>
            <a:r>
              <a:rPr sz="1800" b="1" spc="-5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hospice</a:t>
            </a:r>
            <a:r>
              <a:rPr sz="1800" b="1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care)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79400" algn="l"/>
              </a:tabLst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Part</a:t>
            </a:r>
            <a:r>
              <a:rPr sz="1800" b="1" spc="-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800" b="1" spc="-7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deductible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79400" algn="l"/>
              </a:tabLst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Part</a:t>
            </a:r>
            <a:r>
              <a:rPr sz="1800" b="1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B</a:t>
            </a:r>
            <a:r>
              <a:rPr sz="18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deductible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79400" algn="l"/>
              </a:tabLst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Part</a:t>
            </a:r>
            <a:r>
              <a:rPr sz="1800" b="1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B</a:t>
            </a:r>
            <a:r>
              <a:rPr sz="1800" b="1" spc="-1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coinsurance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79400" algn="l"/>
              </a:tabLst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Medicare</a:t>
            </a:r>
            <a:r>
              <a:rPr sz="1800" b="1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Part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B</a:t>
            </a:r>
            <a:r>
              <a:rPr sz="18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excess</a:t>
            </a:r>
            <a:r>
              <a:rPr sz="1800" b="1" spc="-2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charges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79400" algn="l"/>
              </a:tabLst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Skilled</a:t>
            </a:r>
            <a:r>
              <a:rPr sz="1800" b="1" spc="-3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nursing</a:t>
            </a:r>
            <a:r>
              <a:rPr sz="1800" b="1" spc="-3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facility</a:t>
            </a:r>
            <a:r>
              <a:rPr sz="1800" b="1" spc="-2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coinsurance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79400" algn="l"/>
              </a:tabLst>
            </a:pP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Foreign</a:t>
            </a:r>
            <a:r>
              <a:rPr sz="1800" b="1" spc="-5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C7C7C"/>
                </a:solidFill>
                <a:latin typeface="Arial"/>
                <a:cs typeface="Arial"/>
              </a:rPr>
              <a:t>travel</a:t>
            </a:r>
            <a:r>
              <a:rPr sz="1800" b="1" spc="10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C7C7C"/>
                </a:solidFill>
                <a:latin typeface="Arial"/>
                <a:cs typeface="Arial"/>
              </a:rPr>
              <a:t>emergency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Covering</a:t>
            </a:r>
            <a:r>
              <a:rPr spc="-100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spc="-10" dirty="0"/>
              <a:t>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985BD-CDFE-4325-9854-B3EE55084AC0}"/>
              </a:ext>
            </a:extLst>
          </p:cNvPr>
          <p:cNvSpPr txBox="1"/>
          <p:nvPr/>
        </p:nvSpPr>
        <p:spPr>
          <a:xfrm>
            <a:off x="196200" y="6436451"/>
            <a:ext cx="6116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Z2200762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1909</Words>
  <Application>Microsoft Office PowerPoint</Application>
  <PresentationFormat>Widescreen</PresentationFormat>
  <Paragraphs>191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Office Theme</vt:lpstr>
      <vt:lpstr>Medicare Supplement Insurance</vt:lpstr>
      <vt:lpstr>Choices to fit your lifestyle</vt:lpstr>
      <vt:lpstr>Medicare Supplement insurance helps you manage your health care expenses</vt:lpstr>
      <vt:lpstr>Medicare Supplement insurance helps you manage your health care expenses</vt:lpstr>
      <vt:lpstr>Medicare Supplement insurance helps you manage your health care expenses</vt:lpstr>
      <vt:lpstr>Medicare Supplement insurance helps you manage your health care expenses</vt:lpstr>
      <vt:lpstr>Choose from these plans</vt:lpstr>
      <vt:lpstr>Choose from these plans</vt:lpstr>
      <vt:lpstr>Covering your needs</vt:lpstr>
      <vt:lpstr>What’s great about the plans</vt:lpstr>
      <vt:lpstr>What’s great about the plans</vt:lpstr>
      <vt:lpstr>What’s great about the plans</vt:lpstr>
      <vt:lpstr>Common terms and definitions</vt:lpstr>
      <vt:lpstr>Common terms and definitions</vt:lpstr>
      <vt:lpstr>Exclusions</vt:lpstr>
      <vt:lpstr>About Aflac</vt:lpstr>
      <vt:lpstr>Summary of coverage</vt:lpstr>
      <vt:lpstr>Disclaimer</vt:lpstr>
      <vt:lpstr>Thank you</vt:lpstr>
    </vt:vector>
  </TitlesOfParts>
  <Company>Bristol Myers Squibb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Bristol Myers Squibb  PowerPoint template</dc:title>
  <dc:creator>Cristine Curtis</dc:creator>
  <cp:lastModifiedBy>Caitlyn Anderson</cp:lastModifiedBy>
  <cp:revision>4</cp:revision>
  <dcterms:created xsi:type="dcterms:W3CDTF">2022-09-01T12:17:00Z</dcterms:created>
  <dcterms:modified xsi:type="dcterms:W3CDTF">2022-09-08T21:42:10Z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0x010100B13935E33BAFE246BF1786B68EB990CD</vt:lpwstr>
  </property>
  <property fmtid="{D5CDD505-2E9C-101B-9397-08002B2CF9AE}" pid="3" name="Created">
    <vt:filetime>2022-07-27T00:00:00Z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2022-09-01T00:00:00Z</vt:filetime>
  </property>
  <property fmtid="{D5CDD505-2E9C-101B-9397-08002B2CF9AE}" pid="6" name="Producer">
    <vt:lpwstr>Adobe PDF Library 22.1.201</vt:lpwstr>
  </property>
</Properties>
</file>