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Lst>
  <p:sldIdLst>
    <p:sldId id="256" r:id="rId6"/>
    <p:sldId id="323" r:id="rId7"/>
    <p:sldId id="269" r:id="rId8"/>
    <p:sldId id="300" r:id="rId9"/>
    <p:sldId id="302" r:id="rId10"/>
    <p:sldId id="295" r:id="rId11"/>
    <p:sldId id="322" r:id="rId12"/>
    <p:sldId id="319" r:id="rId13"/>
    <p:sldId id="265" r:id="rId14"/>
    <p:sldId id="276" r:id="rId15"/>
    <p:sldId id="301" r:id="rId16"/>
    <p:sldId id="320" r:id="rId17"/>
    <p:sldId id="290" r:id="rId18"/>
    <p:sldId id="303" r:id="rId19"/>
    <p:sldId id="321" r:id="rId20"/>
    <p:sldId id="284" r:id="rId21"/>
    <p:sldId id="309" r:id="rId22"/>
    <p:sldId id="308" r:id="rId23"/>
    <p:sldId id="310" r:id="rId24"/>
    <p:sldId id="271" r:id="rId2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issa A. Barron" initials="CAB" lastIdx="16" clrIdx="0">
    <p:extLst>
      <p:ext uri="{19B8F6BF-5375-455C-9EA6-DF929625EA0E}">
        <p15:presenceInfo xmlns:p15="http://schemas.microsoft.com/office/powerpoint/2012/main" userId="S::CABarron@aflac.com::293a066a-a4e5-4873-b853-0fdd160b4ae0" providerId="AD"/>
      </p:ext>
    </p:extLst>
  </p:cmAuthor>
  <p:cmAuthor id="2" name="Craig Andrews" initials="CA" lastIdx="13" clrIdx="1">
    <p:extLst>
      <p:ext uri="{19B8F6BF-5375-455C-9EA6-DF929625EA0E}">
        <p15:presenceInfo xmlns:p15="http://schemas.microsoft.com/office/powerpoint/2012/main" userId="S::CAndrews@aflac.com::670a2923-3c48-4c86-b2b5-7cd79e1a4059" providerId="AD"/>
      </p:ext>
    </p:extLst>
  </p:cmAuthor>
  <p:cmAuthor id="3" name="Samantha Roberson" initials="SR" lastIdx="12" clrIdx="2">
    <p:extLst>
      <p:ext uri="{19B8F6BF-5375-455C-9EA6-DF929625EA0E}">
        <p15:presenceInfo xmlns:p15="http://schemas.microsoft.com/office/powerpoint/2012/main" userId="S::SRoberson@aflac.com::41e68735-885e-448a-8b0d-5614c31f74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F3FCFF"/>
    <a:srgbClr val="DDF6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0453C8-1CA3-41BB-8B59-65D3234A810F}" v="19" dt="2022-09-21T18:52:05.44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0" autoAdjust="0"/>
    <p:restoredTop sz="94660"/>
  </p:normalViewPr>
  <p:slideViewPr>
    <p:cSldViewPr>
      <p:cViewPr varScale="1">
        <p:scale>
          <a:sx n="110" d="100"/>
          <a:sy n="110" d="100"/>
        </p:scale>
        <p:origin x="231" y="51"/>
      </p:cViewPr>
      <p:guideLst>
        <p:guide orient="horz" pos="2880"/>
        <p:guide pos="2160"/>
      </p:guideLst>
    </p:cSldViewPr>
  </p:slideViewPr>
  <p:notesTextViewPr>
    <p:cViewPr>
      <p:scale>
        <a:sx n="100" d="100"/>
        <a:sy n="100" d="100"/>
      </p:scale>
      <p:origin x="0" y="0"/>
    </p:cViewPr>
  </p:notesTextViewPr>
  <p:sorterViewPr>
    <p:cViewPr>
      <p:scale>
        <a:sx n="80" d="100"/>
        <a:sy n="80" d="100"/>
      </p:scale>
      <p:origin x="0" y="-26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568421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bg1"/>
                </a:solidFill>
                <a:latin typeface="Tahoma"/>
                <a:cs typeface="Tahoma"/>
              </a:defRPr>
            </a:lvl1pPr>
          </a:lstStyle>
          <a:p>
            <a:endParaRPr/>
          </a:p>
        </p:txBody>
      </p:sp>
      <p:sp>
        <p:nvSpPr>
          <p:cNvPr id="3" name="Holder 3"/>
          <p:cNvSpPr>
            <a:spLocks noGrp="1"/>
          </p:cNvSpPr>
          <p:nvPr>
            <p:ph sz="half" idx="2"/>
          </p:nvPr>
        </p:nvSpPr>
        <p:spPr>
          <a:xfrm>
            <a:off x="545081" y="1775459"/>
            <a:ext cx="4820285" cy="3692525"/>
          </a:xfrm>
          <a:prstGeom prst="rect">
            <a:avLst/>
          </a:prstGeom>
        </p:spPr>
        <p:txBody>
          <a:bodyPr wrap="square" lIns="0" tIns="0" rIns="0" bIns="0">
            <a:spAutoFit/>
          </a:bodyPr>
          <a:lstStyle>
            <a:lvl1pPr>
              <a:defRPr sz="1400" b="1" i="0">
                <a:solidFill>
                  <a:srgbClr val="00A7E1"/>
                </a:solidFill>
                <a:latin typeface="Tahoma"/>
                <a:cs typeface="Tahoma"/>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133025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80079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bg1"/>
                </a:solidFill>
                <a:latin typeface="Tahoma"/>
                <a:cs typeface="Tahoma"/>
              </a:defRPr>
            </a:lvl1pPr>
          </a:lstStyle>
          <a:p>
            <a:endParaRPr/>
          </a:p>
        </p:txBody>
      </p:sp>
      <p:sp>
        <p:nvSpPr>
          <p:cNvPr id="3" name="Holder 3"/>
          <p:cNvSpPr>
            <a:spLocks noGrp="1"/>
          </p:cNvSpPr>
          <p:nvPr>
            <p:ph sz="half" idx="2"/>
          </p:nvPr>
        </p:nvSpPr>
        <p:spPr>
          <a:xfrm>
            <a:off x="545081" y="1775459"/>
            <a:ext cx="4820285" cy="3692525"/>
          </a:xfrm>
          <a:prstGeom prst="rect">
            <a:avLst/>
          </a:prstGeom>
        </p:spPr>
        <p:txBody>
          <a:bodyPr wrap="square" lIns="0" tIns="0" rIns="0" bIns="0">
            <a:spAutoFit/>
          </a:bodyPr>
          <a:lstStyle>
            <a:lvl1pPr>
              <a:defRPr sz="1400" b="1" i="0">
                <a:solidFill>
                  <a:srgbClr val="00A7E1"/>
                </a:solidFill>
                <a:latin typeface="Tahoma"/>
                <a:cs typeface="Tahoma"/>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9/22/2022</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05763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656628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219590" y="3156204"/>
            <a:ext cx="1752818" cy="421639"/>
          </a:xfrm>
          <a:prstGeom prst="rect">
            <a:avLst/>
          </a:prstGeom>
        </p:spPr>
        <p:txBody>
          <a:bodyPr wrap="square" lIns="0" tIns="0" rIns="0" bIns="0">
            <a:spAutoFit/>
          </a:bodyPr>
          <a:lstStyle>
            <a:lvl1pPr>
              <a:defRPr sz="2600" b="1" i="0">
                <a:solidFill>
                  <a:schemeClr val="bg1"/>
                </a:solidFill>
                <a:latin typeface="Tahoma"/>
                <a:cs typeface="Tahoma"/>
              </a:defRPr>
            </a:lvl1pPr>
          </a:lstStyle>
          <a:p>
            <a:endParaRPr/>
          </a:p>
        </p:txBody>
      </p:sp>
      <p:sp>
        <p:nvSpPr>
          <p:cNvPr id="3" name="Holder 3"/>
          <p:cNvSpPr>
            <a:spLocks noGrp="1"/>
          </p:cNvSpPr>
          <p:nvPr>
            <p:ph type="body" idx="1"/>
          </p:nvPr>
        </p:nvSpPr>
        <p:spPr>
          <a:xfrm>
            <a:off x="724756" y="1616933"/>
            <a:ext cx="10742486" cy="205803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9/22/2022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219590" y="3156204"/>
            <a:ext cx="1752818" cy="421639"/>
          </a:xfrm>
          <a:prstGeom prst="rect">
            <a:avLst/>
          </a:prstGeom>
        </p:spPr>
        <p:txBody>
          <a:bodyPr wrap="square" lIns="0" tIns="0" rIns="0" bIns="0">
            <a:spAutoFit/>
          </a:bodyPr>
          <a:lstStyle>
            <a:lvl1pPr>
              <a:defRPr sz="2600" b="1" i="0">
                <a:solidFill>
                  <a:schemeClr val="bg1"/>
                </a:solidFill>
                <a:latin typeface="Tahoma"/>
                <a:cs typeface="Tahoma"/>
              </a:defRPr>
            </a:lvl1pPr>
          </a:lstStyle>
          <a:p>
            <a:endParaRPr/>
          </a:p>
        </p:txBody>
      </p:sp>
      <p:sp>
        <p:nvSpPr>
          <p:cNvPr id="3" name="Holder 3"/>
          <p:cNvSpPr>
            <a:spLocks noGrp="1"/>
          </p:cNvSpPr>
          <p:nvPr>
            <p:ph type="body" idx="1"/>
          </p:nvPr>
        </p:nvSpPr>
        <p:spPr>
          <a:xfrm>
            <a:off x="724756" y="1616933"/>
            <a:ext cx="10742486" cy="205803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9/22/2022</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7411181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sellaflacmedsupp.com/"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7.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ellaflacmedsupp.com/" TargetMode="Externa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hyperlink" Target="https://sellaflacmedsupp.com/" TargetMode="External"/><Relationship Id="rId5" Type="http://schemas.openxmlformats.org/officeDocument/2006/relationships/hyperlink" Target="https://www.suppinsadmin.com/ssitpa/afl/login.fcc?TYPE=33554433&amp;REALMOID=06-7c8fa642-baed-4867-8961-14bbfb4570e0&amp;GUID=&amp;SMAUTHREASON=0&amp;METHOD=GET&amp;SMAGENTNAME=-SM-s%2f6v5SUbVzQ4z7UXJxBz1wUImgrt7d09vvkdd9fkkP9Ia%2bY2%2bQKSP728d%2fTN%2bXjQ&amp;TARGET=-SM-HTTPS%3a%2f%2fwww%2esuppinsadmin%2ecom%2fssitpa%2ftpaSecure%2fafl%2faflHome%2ehtml" TargetMode="Externa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www.sellaflacmedsupp.com/"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sellaflacmedsupp.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s://www.sellaflacmedsupp.com/" TargetMode="External"/><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 y="0"/>
            <a:ext cx="12188825" cy="6858000"/>
            <a:chOff x="1" y="0"/>
            <a:chExt cx="12188825" cy="6858000"/>
          </a:xfrm>
        </p:grpSpPr>
        <p:pic>
          <p:nvPicPr>
            <p:cNvPr id="3" name="object 3"/>
            <p:cNvPicPr/>
            <p:nvPr/>
          </p:nvPicPr>
          <p:blipFill>
            <a:blip r:embed="rId2" cstate="print"/>
            <a:stretch>
              <a:fillRect/>
            </a:stretch>
          </p:blipFill>
          <p:spPr>
            <a:xfrm>
              <a:off x="1" y="0"/>
              <a:ext cx="12188823" cy="6857999"/>
            </a:xfrm>
            <a:prstGeom prst="rect">
              <a:avLst/>
            </a:prstGeom>
          </p:spPr>
        </p:pic>
        <p:pic>
          <p:nvPicPr>
            <p:cNvPr id="4" name="object 4"/>
            <p:cNvPicPr/>
            <p:nvPr/>
          </p:nvPicPr>
          <p:blipFill>
            <a:blip r:embed="rId3" cstate="print"/>
            <a:stretch>
              <a:fillRect/>
            </a:stretch>
          </p:blipFill>
          <p:spPr>
            <a:xfrm>
              <a:off x="10272284" y="6119273"/>
              <a:ext cx="1664812" cy="541016"/>
            </a:xfrm>
            <a:prstGeom prst="rect">
              <a:avLst/>
            </a:prstGeom>
          </p:spPr>
        </p:pic>
      </p:grpSp>
      <p:sp>
        <p:nvSpPr>
          <p:cNvPr id="5" name="object 5"/>
          <p:cNvSpPr txBox="1">
            <a:spLocks noGrp="1"/>
          </p:cNvSpPr>
          <p:nvPr>
            <p:ph type="title"/>
          </p:nvPr>
        </p:nvSpPr>
        <p:spPr>
          <a:xfrm>
            <a:off x="712057" y="2099564"/>
            <a:ext cx="1547495" cy="756920"/>
          </a:xfrm>
          <a:prstGeom prst="rect">
            <a:avLst/>
          </a:prstGeom>
        </p:spPr>
        <p:txBody>
          <a:bodyPr vert="horz" wrap="square" lIns="0" tIns="12700" rIns="0" bIns="0" rtlCol="0">
            <a:spAutoFit/>
          </a:bodyPr>
          <a:lstStyle/>
          <a:p>
            <a:pPr marL="12700">
              <a:lnSpc>
                <a:spcPct val="100000"/>
              </a:lnSpc>
              <a:spcBef>
                <a:spcPts val="100"/>
              </a:spcBef>
            </a:pPr>
            <a:r>
              <a:rPr sz="4800" spc="-10" dirty="0"/>
              <a:t>Aflac</a:t>
            </a:r>
            <a:endParaRPr sz="4800" dirty="0"/>
          </a:p>
        </p:txBody>
      </p:sp>
      <p:sp>
        <p:nvSpPr>
          <p:cNvPr id="6" name="object 6"/>
          <p:cNvSpPr txBox="1"/>
          <p:nvPr/>
        </p:nvSpPr>
        <p:spPr>
          <a:xfrm>
            <a:off x="712054" y="3048000"/>
            <a:ext cx="5591175" cy="1551707"/>
          </a:xfrm>
          <a:prstGeom prst="rect">
            <a:avLst/>
          </a:prstGeom>
        </p:spPr>
        <p:txBody>
          <a:bodyPr vert="horz" wrap="square" lIns="0" tIns="12700" rIns="0" bIns="0" rtlCol="0">
            <a:spAutoFit/>
          </a:bodyPr>
          <a:lstStyle/>
          <a:p>
            <a:r>
              <a:rPr lang="en-US" sz="2800" b="1" dirty="0">
                <a:solidFill>
                  <a:schemeClr val="bg1"/>
                </a:solidFill>
                <a:latin typeface="Segoe UI" panose="020B0502040204020203" pitchFamily="34" charset="0"/>
              </a:rPr>
              <a:t>Medicare Supplement Insurance</a:t>
            </a:r>
            <a:endParaRPr lang="en-US" sz="2800" b="0" dirty="0">
              <a:solidFill>
                <a:schemeClr val="bg1"/>
              </a:solidFill>
              <a:latin typeface="Segoe UI" panose="020B0502040204020203" pitchFamily="34" charset="0"/>
            </a:endParaRPr>
          </a:p>
          <a:p>
            <a:endParaRPr lang="en-US" sz="1800" b="0" dirty="0">
              <a:solidFill>
                <a:schemeClr val="bg1"/>
              </a:solidFill>
              <a:latin typeface="Segoe UI" panose="020B0502040204020203" pitchFamily="34" charset="0"/>
            </a:endParaRPr>
          </a:p>
          <a:p>
            <a:r>
              <a:rPr lang="en-US" sz="1800" b="0" dirty="0">
                <a:solidFill>
                  <a:schemeClr val="bg1"/>
                </a:solidFill>
                <a:latin typeface="Segoe UI" panose="020B0502040204020203" pitchFamily="34" charset="0"/>
              </a:rPr>
              <a:t>Coverage is underwritten by Tier One Insurance Company, a subsidiary of Aflac Incorporated, </a:t>
            </a:r>
          </a:p>
          <a:p>
            <a:r>
              <a:rPr lang="en-US" sz="1800" b="0" dirty="0">
                <a:solidFill>
                  <a:schemeClr val="bg1"/>
                </a:solidFill>
                <a:latin typeface="Segoe UI" panose="020B0502040204020203" pitchFamily="34" charset="0"/>
              </a:rPr>
              <a:t>and is administered by Aetna Life Insurance Company.</a:t>
            </a:r>
          </a:p>
        </p:txBody>
      </p:sp>
      <p:grpSp>
        <p:nvGrpSpPr>
          <p:cNvPr id="7" name="object 7"/>
          <p:cNvGrpSpPr/>
          <p:nvPr/>
        </p:nvGrpSpPr>
        <p:grpSpPr>
          <a:xfrm>
            <a:off x="-1" y="27312"/>
            <a:ext cx="12188825" cy="6830347"/>
            <a:chOff x="-1" y="27312"/>
            <a:chExt cx="12188825" cy="6830347"/>
          </a:xfrm>
        </p:grpSpPr>
        <p:sp>
          <p:nvSpPr>
            <p:cNvPr id="8" name="object 8"/>
            <p:cNvSpPr/>
            <p:nvPr/>
          </p:nvSpPr>
          <p:spPr>
            <a:xfrm>
              <a:off x="-1" y="5947069"/>
              <a:ext cx="12188825" cy="910590"/>
            </a:xfrm>
            <a:custGeom>
              <a:avLst/>
              <a:gdLst/>
              <a:ahLst/>
              <a:cxnLst/>
              <a:rect l="l" t="t" r="r" b="b"/>
              <a:pathLst>
                <a:path w="12188825" h="910590">
                  <a:moveTo>
                    <a:pt x="12188824" y="0"/>
                  </a:moveTo>
                  <a:lnTo>
                    <a:pt x="0" y="0"/>
                  </a:lnTo>
                  <a:lnTo>
                    <a:pt x="0" y="910038"/>
                  </a:lnTo>
                  <a:lnTo>
                    <a:pt x="12188824" y="910038"/>
                  </a:lnTo>
                  <a:lnTo>
                    <a:pt x="12188824" y="0"/>
                  </a:lnTo>
                  <a:close/>
                </a:path>
              </a:pathLst>
            </a:custGeom>
            <a:solidFill>
              <a:srgbClr val="FFFFFF"/>
            </a:solidFill>
          </p:spPr>
          <p:txBody>
            <a:bodyPr wrap="square" lIns="0" tIns="0" rIns="0" bIns="0" rtlCol="0"/>
            <a:lstStyle/>
            <a:p>
              <a:endParaRPr/>
            </a:p>
          </p:txBody>
        </p:sp>
        <p:pic>
          <p:nvPicPr>
            <p:cNvPr id="9" name="object 9"/>
            <p:cNvPicPr/>
            <p:nvPr/>
          </p:nvPicPr>
          <p:blipFill>
            <a:blip r:embed="rId4" cstate="print"/>
            <a:stretch>
              <a:fillRect/>
            </a:stretch>
          </p:blipFill>
          <p:spPr>
            <a:xfrm>
              <a:off x="7019390" y="27312"/>
              <a:ext cx="4796099" cy="5919755"/>
            </a:xfrm>
            <a:prstGeom prst="rect">
              <a:avLst/>
            </a:prstGeom>
          </p:spPr>
        </p:pic>
        <p:pic>
          <p:nvPicPr>
            <p:cNvPr id="10" name="object 10"/>
            <p:cNvPicPr/>
            <p:nvPr/>
          </p:nvPicPr>
          <p:blipFill>
            <a:blip r:embed="rId3" cstate="print"/>
            <a:stretch>
              <a:fillRect/>
            </a:stretch>
          </p:blipFill>
          <p:spPr>
            <a:xfrm>
              <a:off x="10398148" y="5946729"/>
              <a:ext cx="1664812" cy="540874"/>
            </a:xfrm>
            <a:prstGeom prst="rect">
              <a:avLst/>
            </a:prstGeom>
          </p:spPr>
        </p:pic>
      </p:grpSp>
      <p:sp>
        <p:nvSpPr>
          <p:cNvPr id="12" name="object 11">
            <a:extLst>
              <a:ext uri="{FF2B5EF4-FFF2-40B4-BE49-F238E27FC236}">
                <a16:creationId xmlns:a16="http://schemas.microsoft.com/office/drawing/2014/main" id="{79567830-DBA5-4A32-82CC-E54384D24FF9}"/>
              </a:ext>
            </a:extLst>
          </p:cNvPr>
          <p:cNvSpPr txBox="1"/>
          <p:nvPr/>
        </p:nvSpPr>
        <p:spPr>
          <a:xfrm>
            <a:off x="712054" y="6039838"/>
            <a:ext cx="9235786" cy="197490"/>
          </a:xfrm>
          <a:prstGeom prst="rect">
            <a:avLst/>
          </a:prstGeom>
        </p:spPr>
        <p:txBody>
          <a:bodyPr vert="horz" wrap="square" lIns="0" tIns="12700" rIns="0" bIns="0" rtlCol="0">
            <a:spAutoFit/>
          </a:bodyPr>
          <a:lstStyle/>
          <a:p>
            <a:pPr marL="12700">
              <a:lnSpc>
                <a:spcPct val="100000"/>
              </a:lnSpc>
              <a:spcBef>
                <a:spcPts val="100"/>
              </a:spcBef>
            </a:pP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For agent use only. Not for public use or distribution.</a:t>
            </a:r>
            <a:endParaRPr sz="1200"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4F356088-6C44-4AFA-A8B7-FDD03136A0B2}"/>
              </a:ext>
            </a:extLst>
          </p:cNvPr>
          <p:cNvSpPr txBox="1"/>
          <p:nvPr/>
        </p:nvSpPr>
        <p:spPr>
          <a:xfrm>
            <a:off x="254904" y="6524590"/>
            <a:ext cx="6096000" cy="276999"/>
          </a:xfrm>
          <a:prstGeom prst="rect">
            <a:avLst/>
          </a:prstGeom>
          <a:noFill/>
        </p:spPr>
        <p:txBody>
          <a:bodyPr wrap="square">
            <a:spAutoFit/>
          </a:bodyPr>
          <a:lstStyle/>
          <a:p>
            <a:r>
              <a:rPr lang="en-US" sz="1200" dirty="0">
                <a:solidFill>
                  <a:schemeClr val="tx1">
                    <a:lumMod val="85000"/>
                    <a:lumOff val="15000"/>
                  </a:schemeClr>
                </a:solidFill>
                <a:latin typeface=""/>
              </a:rPr>
              <a:t>N2200367 </a:t>
            </a:r>
            <a:endParaRPr lang="en-US" sz="1200" dirty="0">
              <a:solidFill>
                <a:schemeClr val="tx1">
                  <a:lumMod val="85000"/>
                  <a:lumOff val="15000"/>
                </a:schemeClr>
              </a:solidFill>
            </a:endParaRPr>
          </a:p>
        </p:txBody>
      </p:sp>
      <p:sp>
        <p:nvSpPr>
          <p:cNvPr id="14" name="TextBox 13">
            <a:extLst>
              <a:ext uri="{FF2B5EF4-FFF2-40B4-BE49-F238E27FC236}">
                <a16:creationId xmlns:a16="http://schemas.microsoft.com/office/drawing/2014/main" id="{A97CF7BA-0AF1-4452-8C31-863259C91500}"/>
              </a:ext>
            </a:extLst>
          </p:cNvPr>
          <p:cNvSpPr txBox="1"/>
          <p:nvPr/>
        </p:nvSpPr>
        <p:spPr>
          <a:xfrm>
            <a:off x="6096000" y="6515967"/>
            <a:ext cx="6096000" cy="276999"/>
          </a:xfrm>
          <a:prstGeom prst="rect">
            <a:avLst/>
          </a:prstGeom>
          <a:noFill/>
        </p:spPr>
        <p:txBody>
          <a:bodyPr wrap="square">
            <a:spAutoFit/>
          </a:bodyPr>
          <a:lstStyle/>
          <a:p>
            <a:pPr algn="r"/>
            <a:r>
              <a:rPr lang="en-US" sz="1200" dirty="0">
                <a:solidFill>
                  <a:schemeClr val="tx1">
                    <a:lumMod val="85000"/>
                    <a:lumOff val="15000"/>
                  </a:schemeClr>
                </a:solidFill>
                <a:latin typeface=""/>
              </a:rPr>
              <a:t>EXP 9/23 </a:t>
            </a:r>
            <a:endParaRPr lang="en-US" sz="1200" dirty="0">
              <a:solidFill>
                <a:schemeClr val="tx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979A6-A9EE-4489-908C-622D659CB61F}"/>
              </a:ext>
            </a:extLst>
          </p:cNvPr>
          <p:cNvSpPr/>
          <p:nvPr/>
        </p:nvSpPr>
        <p:spPr>
          <a:xfrm>
            <a:off x="0" y="0"/>
            <a:ext cx="12192000" cy="5984874"/>
          </a:xfrm>
          <a:prstGeom prst="rect">
            <a:avLst/>
          </a:prstGeom>
          <a:solidFill>
            <a:srgbClr val="F3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solidFill>
                <a:schemeClr val="tx1">
                  <a:lumMod val="75000"/>
                  <a:lumOff val="25000"/>
                </a:schemeClr>
              </a:solidFill>
            </a:endParaRPr>
          </a:p>
        </p:txBody>
      </p:sp>
      <p:sp>
        <p:nvSpPr>
          <p:cNvPr id="2" name="object 2"/>
          <p:cNvSpPr txBox="1"/>
          <p:nvPr/>
        </p:nvSpPr>
        <p:spPr>
          <a:xfrm>
            <a:off x="557783" y="6416894"/>
            <a:ext cx="139700" cy="142240"/>
          </a:xfrm>
          <a:prstGeom prst="rect">
            <a:avLst/>
          </a:prstGeom>
        </p:spPr>
        <p:txBody>
          <a:bodyPr vert="horz" wrap="square" lIns="0" tIns="0" rIns="0" bIns="0" rtlCol="0">
            <a:spAutoFit/>
          </a:bodyPr>
          <a:lstStyle/>
          <a:p>
            <a:pPr marL="0" marR="0" lvl="0" indent="0" defTabSz="914400" eaLnBrk="1" fontAlgn="auto" latinLnBrk="0" hangingPunct="1">
              <a:lnSpc>
                <a:spcPts val="1105"/>
              </a:lnSpc>
              <a:spcBef>
                <a:spcPts val="0"/>
              </a:spcBef>
              <a:spcAft>
                <a:spcPts val="0"/>
              </a:spcAft>
              <a:buClrTx/>
              <a:buSzTx/>
              <a:buFontTx/>
              <a:buNone/>
              <a:tabLst/>
              <a:defRPr/>
            </a:pPr>
            <a:r>
              <a:rPr kumimoji="0" sz="1000" b="1" i="0" u="none" strike="noStrike" kern="0" cap="none" spc="-40" normalizeH="0" baseline="0" noProof="0" dirty="0">
                <a:ln>
                  <a:noFill/>
                </a:ln>
                <a:solidFill>
                  <a:srgbClr val="3F3F3F"/>
                </a:solidFill>
                <a:effectLst/>
                <a:uLnTx/>
                <a:uFillTx/>
                <a:latin typeface="Arial"/>
                <a:cs typeface="Arial"/>
              </a:rPr>
              <a:t>11</a:t>
            </a:r>
            <a:endParaRPr kumimoji="0" sz="10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3"/>
          <p:cNvSpPr txBox="1">
            <a:spLocks noGrp="1"/>
          </p:cNvSpPr>
          <p:nvPr>
            <p:ph type="title"/>
          </p:nvPr>
        </p:nvSpPr>
        <p:spPr>
          <a:xfrm>
            <a:off x="545082" y="480059"/>
            <a:ext cx="8598917" cy="412934"/>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00A7E1"/>
                </a:solidFill>
              </a:rPr>
              <a:t>What is not covered - </a:t>
            </a:r>
            <a:r>
              <a:rPr dirty="0">
                <a:solidFill>
                  <a:srgbClr val="00A7E1"/>
                </a:solidFill>
              </a:rPr>
              <a:t>Limitations</a:t>
            </a:r>
            <a:r>
              <a:rPr spc="-35" dirty="0">
                <a:solidFill>
                  <a:srgbClr val="00A7E1"/>
                </a:solidFill>
              </a:rPr>
              <a:t> </a:t>
            </a:r>
            <a:r>
              <a:rPr dirty="0">
                <a:solidFill>
                  <a:srgbClr val="00A7E1"/>
                </a:solidFill>
              </a:rPr>
              <a:t>and</a:t>
            </a:r>
            <a:r>
              <a:rPr spc="-20" dirty="0">
                <a:solidFill>
                  <a:srgbClr val="00A7E1"/>
                </a:solidFill>
              </a:rPr>
              <a:t> </a:t>
            </a:r>
            <a:r>
              <a:rPr spc="-10" dirty="0">
                <a:solidFill>
                  <a:srgbClr val="00A7E1"/>
                </a:solidFill>
              </a:rPr>
              <a:t>Exclusions</a:t>
            </a:r>
            <a:r>
              <a:rPr lang="en-US" spc="-10" baseline="30000" dirty="0">
                <a:solidFill>
                  <a:srgbClr val="00A7E1"/>
                </a:solidFill>
              </a:rPr>
              <a:t>1</a:t>
            </a:r>
            <a:endParaRPr spc="-10" baseline="30000" dirty="0">
              <a:solidFill>
                <a:srgbClr val="00A7E1"/>
              </a:solidFill>
            </a:endParaRPr>
          </a:p>
        </p:txBody>
      </p:sp>
      <p:grpSp>
        <p:nvGrpSpPr>
          <p:cNvPr id="4" name="object 4"/>
          <p:cNvGrpSpPr/>
          <p:nvPr/>
        </p:nvGrpSpPr>
        <p:grpSpPr>
          <a:xfrm>
            <a:off x="0" y="5984874"/>
            <a:ext cx="12192000" cy="873125"/>
            <a:chOff x="0" y="5984874"/>
            <a:chExt cx="12192000" cy="873125"/>
          </a:xfrm>
        </p:grpSpPr>
        <p:sp>
          <p:nvSpPr>
            <p:cNvPr id="5" name="object 5"/>
            <p:cNvSpPr/>
            <p:nvPr/>
          </p:nvSpPr>
          <p:spPr>
            <a:xfrm>
              <a:off x="0" y="5984874"/>
              <a:ext cx="12192000" cy="873125"/>
            </a:xfrm>
            <a:custGeom>
              <a:avLst/>
              <a:gdLst/>
              <a:ahLst/>
              <a:cxnLst/>
              <a:rect l="l" t="t" r="r" b="b"/>
              <a:pathLst>
                <a:path w="12192000" h="873125">
                  <a:moveTo>
                    <a:pt x="12192000" y="0"/>
                  </a:moveTo>
                  <a:lnTo>
                    <a:pt x="0" y="0"/>
                  </a:lnTo>
                  <a:lnTo>
                    <a:pt x="0" y="873124"/>
                  </a:lnTo>
                  <a:lnTo>
                    <a:pt x="12192000" y="873124"/>
                  </a:lnTo>
                  <a:lnTo>
                    <a:pt x="12192000" y="0"/>
                  </a:lnTo>
                  <a:close/>
                </a:path>
              </a:pathLst>
            </a:custGeom>
            <a:solidFill>
              <a:srgbClr val="01A7E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6" name="object 6"/>
            <p:cNvPicPr/>
            <p:nvPr/>
          </p:nvPicPr>
          <p:blipFill>
            <a:blip r:embed="rId2" cstate="print"/>
            <a:stretch>
              <a:fillRect/>
            </a:stretch>
          </p:blipFill>
          <p:spPr>
            <a:xfrm>
              <a:off x="341313" y="6208712"/>
              <a:ext cx="1358899" cy="452436"/>
            </a:xfrm>
            <a:prstGeom prst="rect">
              <a:avLst/>
            </a:prstGeom>
          </p:spPr>
        </p:pic>
      </p:grpSp>
      <p:sp>
        <p:nvSpPr>
          <p:cNvPr id="10" name="TextBox 9">
            <a:extLst>
              <a:ext uri="{FF2B5EF4-FFF2-40B4-BE49-F238E27FC236}">
                <a16:creationId xmlns:a16="http://schemas.microsoft.com/office/drawing/2014/main" id="{856B912F-CC8E-4C4F-B970-026F21979427}"/>
              </a:ext>
            </a:extLst>
          </p:cNvPr>
          <p:cNvSpPr txBox="1"/>
          <p:nvPr/>
        </p:nvSpPr>
        <p:spPr>
          <a:xfrm>
            <a:off x="545082" y="1074747"/>
            <a:ext cx="10847072" cy="2662267"/>
          </a:xfrm>
          <a:prstGeom prst="rect">
            <a:avLst/>
          </a:prstGeom>
          <a:noFill/>
        </p:spPr>
        <p:txBody>
          <a:bodyPr wrap="square" lIns="0" rIns="0">
            <a:spAutoFit/>
          </a:bodyPr>
          <a:lstStyle/>
          <a:p>
            <a:pPr marL="12700" marR="0" lvl="0" indent="0" defTabSz="914400" eaLnBrk="1" fontAlgn="auto" latinLnBrk="0" hangingPunct="1">
              <a:lnSpc>
                <a:spcPct val="100000"/>
              </a:lnSpc>
              <a:spcAft>
                <a:spcPts val="600"/>
              </a:spcAft>
              <a:buClrTx/>
              <a:buSzTx/>
              <a:buFontTx/>
              <a:buNone/>
              <a:tabLst/>
              <a:defRPr/>
            </a:pPr>
            <a:r>
              <a:rPr kumimoji="0" lang="en-US" b="1" i="0" u="none" strike="noStrike" kern="0" cap="none" spc="0" normalizeH="0" baseline="0" noProof="0" dirty="0">
                <a:ln>
                  <a:noFill/>
                </a:ln>
                <a:solidFill>
                  <a:srgbClr val="3F3F3F"/>
                </a:solidFill>
                <a:effectLst/>
                <a:uLnTx/>
                <a:uFillTx/>
                <a:latin typeface="Tahoma"/>
                <a:cs typeface="Tahoma"/>
              </a:rPr>
              <a:t>We will not pay for:</a:t>
            </a:r>
            <a:endParaRPr kumimoji="0" lang="en-US" b="0" i="0" u="none" strike="noStrike" kern="0" cap="none" spc="0" normalizeH="0" baseline="0" noProof="0" dirty="0">
              <a:ln>
                <a:noFill/>
              </a:ln>
              <a:solidFill>
                <a:sysClr val="windowText" lastClr="000000"/>
              </a:solidFill>
              <a:effectLst/>
              <a:uLnTx/>
              <a:uFillTx/>
              <a:latin typeface="Tahoma"/>
              <a:cs typeface="Tahoma"/>
            </a:endParaRPr>
          </a:p>
          <a:p>
            <a:pPr marL="298450" marR="5080" lvl="0" indent="-285750" defTabSz="914400" eaLnBrk="1" fontAlgn="auto" latinLnBrk="0" hangingPunct="1">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3F3F3F"/>
                </a:solidFill>
                <a:effectLst/>
                <a:uLnTx/>
                <a:uFillTx/>
                <a:latin typeface="Tahoma"/>
                <a:cs typeface="Tahoma"/>
              </a:rPr>
              <a:t>Loss incurred while your policy is not in force, except as provided in the Extension of Benefits section of your policy;</a:t>
            </a:r>
          </a:p>
          <a:p>
            <a:pPr marL="298450" marR="5080" lvl="0" indent="-285750" defTabSz="914400" eaLnBrk="1" fontAlgn="auto" latinLnBrk="0" hangingPunct="1">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3F3F3F"/>
                </a:solidFill>
                <a:effectLst/>
                <a:uLnTx/>
                <a:uFillTx/>
                <a:latin typeface="Tahoma"/>
                <a:cs typeface="Tahoma"/>
              </a:rPr>
              <a:t>Hospital or skilled nursing facility confinement incurred during a Medicare Part A benefit period that begins while the policy is not in force;</a:t>
            </a:r>
          </a:p>
          <a:p>
            <a:pPr marL="298450" marR="5080" lvl="0" indent="-285750" defTabSz="914400" eaLnBrk="1" fontAlgn="auto" latinLnBrk="0" hangingPunct="1">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3F3F3F"/>
                </a:solidFill>
                <a:effectLst/>
                <a:uLnTx/>
                <a:uFillTx/>
                <a:latin typeface="Tahoma"/>
                <a:cs typeface="Tahoma"/>
              </a:rPr>
              <a:t>That portion of any loss incurred which is paid for by Medicare;</a:t>
            </a:r>
          </a:p>
          <a:p>
            <a:pPr marL="298450" marR="5080" lvl="0" indent="-285750" defTabSz="914400" eaLnBrk="1" fontAlgn="auto" latinLnBrk="0" hangingPunct="1">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3F3F3F"/>
                </a:solidFill>
                <a:effectLst/>
                <a:uLnTx/>
                <a:uFillTx/>
                <a:latin typeface="Tahoma"/>
                <a:cs typeface="Tahoma"/>
              </a:rPr>
              <a:t>Services for non-Medicare eligible expenses, including, but not limited to, routine exams, take-home</a:t>
            </a:r>
            <a:r>
              <a:rPr lang="en-US" sz="1600" dirty="0">
                <a:solidFill>
                  <a:srgbClr val="3F3F3F"/>
                </a:solidFill>
                <a:latin typeface="Tahoma"/>
                <a:cs typeface="Tahoma"/>
              </a:rPr>
              <a:t> </a:t>
            </a:r>
            <a:r>
              <a:rPr kumimoji="0" lang="en-US" sz="1600" b="0" i="0" u="none" strike="noStrike" kern="0" cap="none" spc="0" normalizeH="0" baseline="0" noProof="0" dirty="0">
                <a:ln>
                  <a:noFill/>
                </a:ln>
                <a:solidFill>
                  <a:srgbClr val="3F3F3F"/>
                </a:solidFill>
                <a:effectLst/>
                <a:uLnTx/>
                <a:uFillTx/>
                <a:latin typeface="Tahoma"/>
                <a:cs typeface="Tahoma"/>
              </a:rPr>
              <a:t>drugs and eye refractions;</a:t>
            </a:r>
          </a:p>
          <a:p>
            <a:pPr marL="298450" marR="5080" lvl="0" indent="-285750" defTabSz="914400" eaLnBrk="1" fontAlgn="auto" latinLnBrk="0" hangingPunct="1">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3F3F3F"/>
                </a:solidFill>
                <a:effectLst/>
                <a:uLnTx/>
                <a:uFillTx/>
                <a:latin typeface="Tahoma"/>
                <a:cs typeface="Tahoma"/>
              </a:rPr>
              <a:t>Services for which a charge is not normally made in the absence of insurance;</a:t>
            </a:r>
          </a:p>
          <a:p>
            <a:pPr marL="298450" marR="5080" lvl="0" indent="-285750" defTabSz="914400" eaLnBrk="1" fontAlgn="auto" latinLnBrk="0" hangingPunct="1">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3F3F3F"/>
                </a:solidFill>
                <a:effectLst/>
                <a:uLnTx/>
                <a:uFillTx/>
                <a:latin typeface="Tahoma"/>
                <a:cs typeface="Tahoma"/>
              </a:rPr>
              <a:t>Loss that is payable under any other Medicare supplement insurance policy or certificate; or</a:t>
            </a:r>
          </a:p>
          <a:p>
            <a:pPr marL="298450" marR="5080" lvl="0" indent="-285750" defTabSz="914400" eaLnBrk="1" fontAlgn="auto" latinLnBrk="0" hangingPunct="1">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3F3F3F"/>
                </a:solidFill>
                <a:effectLst/>
                <a:uLnTx/>
                <a:uFillTx/>
                <a:latin typeface="Tahoma"/>
                <a:cs typeface="Tahoma"/>
              </a:rPr>
              <a:t>Loss that is payable under any other insurance which paid benefits for the same loss on an expense-incurred basis.</a:t>
            </a:r>
            <a:endParaRPr kumimoji="0" lang="en-US" sz="1600" b="0" i="0" u="none" strike="noStrike" kern="0" cap="none" spc="0" normalizeH="0" baseline="0" noProof="0" dirty="0">
              <a:ln>
                <a:noFill/>
              </a:ln>
              <a:solidFill>
                <a:sysClr val="windowText" lastClr="000000"/>
              </a:solidFill>
              <a:effectLst/>
              <a:uLnTx/>
              <a:uFillTx/>
              <a:latin typeface="Tahoma"/>
              <a:cs typeface="Tahoma"/>
            </a:endParaRPr>
          </a:p>
        </p:txBody>
      </p:sp>
      <p:sp>
        <p:nvSpPr>
          <p:cNvPr id="11" name="object 19">
            <a:extLst>
              <a:ext uri="{FF2B5EF4-FFF2-40B4-BE49-F238E27FC236}">
                <a16:creationId xmlns:a16="http://schemas.microsoft.com/office/drawing/2014/main" id="{60A1CBA0-2499-47C6-8887-BFE6A207FD4E}"/>
              </a:ext>
            </a:extLst>
          </p:cNvPr>
          <p:cNvSpPr txBox="1"/>
          <p:nvPr/>
        </p:nvSpPr>
        <p:spPr>
          <a:xfrm>
            <a:off x="2879655" y="6125096"/>
            <a:ext cx="6177925" cy="346249"/>
          </a:xfrm>
          <a:prstGeom prst="rect">
            <a:avLst/>
          </a:prstGeom>
        </p:spPr>
        <p:txBody>
          <a:bodyPr vert="horz" wrap="square" lIns="0" tIns="12700" rIns="0" bIns="0" rtlCol="0">
            <a:spAutoFit/>
          </a:bodyPr>
          <a:lstStyle/>
          <a:p>
            <a:pPr marL="38100">
              <a:lnSpc>
                <a:spcPts val="1310"/>
              </a:lnSpc>
              <a:spcBef>
                <a:spcPts val="100"/>
              </a:spcBef>
            </a:pPr>
            <a:r>
              <a:rPr sz="1050" baseline="23809" dirty="0">
                <a:solidFill>
                  <a:schemeClr val="bg1"/>
                </a:solidFill>
                <a:latin typeface="Arial"/>
                <a:cs typeface="Arial"/>
              </a:rPr>
              <a:t>1</a:t>
            </a:r>
            <a:r>
              <a:rPr sz="1050" spc="7" baseline="23809" dirty="0">
                <a:solidFill>
                  <a:schemeClr val="bg1"/>
                </a:solidFill>
                <a:latin typeface="Arial"/>
                <a:cs typeface="Arial"/>
              </a:rPr>
              <a:t> </a:t>
            </a:r>
            <a:r>
              <a:rPr lang="en-US" sz="1100" spc="-20" dirty="0">
                <a:solidFill>
                  <a:schemeClr val="bg1"/>
                </a:solidFill>
                <a:latin typeface="Arial"/>
                <a:cs typeface="Arial"/>
              </a:rPr>
              <a:t>Limitations and Exclusions can vary by state. See policy for details.</a:t>
            </a:r>
          </a:p>
          <a:p>
            <a:pPr marL="38100">
              <a:lnSpc>
                <a:spcPts val="1310"/>
              </a:lnSpc>
            </a:pPr>
            <a:endParaRPr sz="1100" dirty="0">
              <a:solidFill>
                <a:schemeClr val="bg1"/>
              </a:solidFill>
              <a:latin typeface="Arial"/>
              <a:cs typeface="Arial"/>
            </a:endParaRPr>
          </a:p>
        </p:txBody>
      </p:sp>
    </p:spTree>
    <p:extLst>
      <p:ext uri="{BB962C8B-B14F-4D97-AF65-F5344CB8AC3E}">
        <p14:creationId xmlns:p14="http://schemas.microsoft.com/office/powerpoint/2010/main" val="1327366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 y="0"/>
            <a:ext cx="12188825" cy="6858000"/>
            <a:chOff x="1" y="0"/>
            <a:chExt cx="12188825" cy="6858000"/>
          </a:xfrm>
        </p:grpSpPr>
        <p:pic>
          <p:nvPicPr>
            <p:cNvPr id="3" name="object 3"/>
            <p:cNvPicPr/>
            <p:nvPr/>
          </p:nvPicPr>
          <p:blipFill>
            <a:blip r:embed="rId2" cstate="print"/>
            <a:stretch>
              <a:fillRect/>
            </a:stretch>
          </p:blipFill>
          <p:spPr>
            <a:xfrm>
              <a:off x="1" y="0"/>
              <a:ext cx="12188823" cy="6857999"/>
            </a:xfrm>
            <a:prstGeom prst="rect">
              <a:avLst/>
            </a:prstGeom>
          </p:spPr>
        </p:pic>
        <p:pic>
          <p:nvPicPr>
            <p:cNvPr id="4" name="object 4"/>
            <p:cNvPicPr/>
            <p:nvPr/>
          </p:nvPicPr>
          <p:blipFill>
            <a:blip r:embed="rId3" cstate="print"/>
            <a:stretch>
              <a:fillRect/>
            </a:stretch>
          </p:blipFill>
          <p:spPr>
            <a:xfrm>
              <a:off x="10272284" y="6119273"/>
              <a:ext cx="1664812" cy="541016"/>
            </a:xfrm>
            <a:prstGeom prst="rect">
              <a:avLst/>
            </a:prstGeom>
          </p:spPr>
        </p:pic>
      </p:grpSp>
      <p:sp>
        <p:nvSpPr>
          <p:cNvPr id="6" name="object 6"/>
          <p:cNvSpPr txBox="1"/>
          <p:nvPr/>
        </p:nvSpPr>
        <p:spPr>
          <a:xfrm>
            <a:off x="712054" y="3639820"/>
            <a:ext cx="5591175" cy="887422"/>
          </a:xfrm>
          <a:prstGeom prst="rect">
            <a:avLst/>
          </a:prstGeom>
        </p:spPr>
        <p:txBody>
          <a:bodyPr vert="horz" wrap="square" lIns="0" tIns="12700" rIns="0" bIns="0" rtlCol="0">
            <a:spAutoFit/>
          </a:bodyPr>
          <a:lstStyle/>
          <a:p>
            <a:pPr marL="12700">
              <a:lnSpc>
                <a:spcPct val="100000"/>
              </a:lnSpc>
              <a:spcBef>
                <a:spcPts val="100"/>
              </a:spcBef>
            </a:pPr>
            <a:r>
              <a:rPr lang="en-US" sz="2800" dirty="0">
                <a:solidFill>
                  <a:srgbClr val="FFFFFF"/>
                </a:solidFill>
                <a:latin typeface="Tahoma"/>
                <a:cs typeface="Tahoma"/>
              </a:rPr>
              <a:t>Medicare Supplement </a:t>
            </a:r>
            <a:r>
              <a:rPr sz="2800" spc="-10" dirty="0">
                <a:solidFill>
                  <a:srgbClr val="FFFFFF"/>
                </a:solidFill>
                <a:latin typeface="Tahoma"/>
                <a:cs typeface="Tahoma"/>
              </a:rPr>
              <a:t>Insurance</a:t>
            </a:r>
            <a:endParaRPr lang="en-US" sz="2800" spc="-10" dirty="0">
              <a:solidFill>
                <a:srgbClr val="FFFFFF"/>
              </a:solidFill>
              <a:latin typeface="Tahoma"/>
              <a:cs typeface="Tahoma"/>
            </a:endParaRPr>
          </a:p>
          <a:p>
            <a:pPr marL="12700">
              <a:lnSpc>
                <a:spcPct val="100000"/>
              </a:lnSpc>
              <a:spcBef>
                <a:spcPts val="100"/>
              </a:spcBef>
            </a:pPr>
            <a:r>
              <a:rPr lang="en-US" sz="2800" spc="-10" dirty="0">
                <a:solidFill>
                  <a:srgbClr val="FFFFFF"/>
                </a:solidFill>
                <a:latin typeface="Tahoma"/>
                <a:cs typeface="Tahoma"/>
              </a:rPr>
              <a:t>Sales Overview</a:t>
            </a:r>
            <a:endParaRPr sz="2800" dirty="0">
              <a:latin typeface="Tahoma"/>
              <a:cs typeface="Tahoma"/>
            </a:endParaRPr>
          </a:p>
        </p:txBody>
      </p:sp>
      <p:grpSp>
        <p:nvGrpSpPr>
          <p:cNvPr id="7" name="object 7"/>
          <p:cNvGrpSpPr/>
          <p:nvPr/>
        </p:nvGrpSpPr>
        <p:grpSpPr>
          <a:xfrm>
            <a:off x="-1" y="5947069"/>
            <a:ext cx="12188825" cy="910590"/>
            <a:chOff x="-1" y="5947069"/>
            <a:chExt cx="12188825" cy="910590"/>
          </a:xfrm>
        </p:grpSpPr>
        <p:sp>
          <p:nvSpPr>
            <p:cNvPr id="8" name="object 8"/>
            <p:cNvSpPr/>
            <p:nvPr/>
          </p:nvSpPr>
          <p:spPr>
            <a:xfrm>
              <a:off x="-1" y="5947069"/>
              <a:ext cx="12188825" cy="910590"/>
            </a:xfrm>
            <a:custGeom>
              <a:avLst/>
              <a:gdLst/>
              <a:ahLst/>
              <a:cxnLst/>
              <a:rect l="l" t="t" r="r" b="b"/>
              <a:pathLst>
                <a:path w="12188825" h="910590">
                  <a:moveTo>
                    <a:pt x="12188824" y="0"/>
                  </a:moveTo>
                  <a:lnTo>
                    <a:pt x="0" y="0"/>
                  </a:lnTo>
                  <a:lnTo>
                    <a:pt x="0" y="910038"/>
                  </a:lnTo>
                  <a:lnTo>
                    <a:pt x="12188824" y="910038"/>
                  </a:lnTo>
                  <a:lnTo>
                    <a:pt x="12188824" y="0"/>
                  </a:lnTo>
                  <a:close/>
                </a:path>
              </a:pathLst>
            </a:custGeom>
            <a:solidFill>
              <a:srgbClr val="FFFFFF"/>
            </a:solidFill>
          </p:spPr>
          <p:txBody>
            <a:bodyPr wrap="square" lIns="0" tIns="0" rIns="0" bIns="0" rtlCol="0"/>
            <a:lstStyle/>
            <a:p>
              <a:endParaRPr/>
            </a:p>
          </p:txBody>
        </p:sp>
        <p:pic>
          <p:nvPicPr>
            <p:cNvPr id="10" name="object 10"/>
            <p:cNvPicPr/>
            <p:nvPr/>
          </p:nvPicPr>
          <p:blipFill>
            <a:blip r:embed="rId3" cstate="print"/>
            <a:stretch>
              <a:fillRect/>
            </a:stretch>
          </p:blipFill>
          <p:spPr>
            <a:xfrm>
              <a:off x="10272284" y="6118572"/>
              <a:ext cx="1664812" cy="540874"/>
            </a:xfrm>
            <a:prstGeom prst="rect">
              <a:avLst/>
            </a:prstGeom>
          </p:spPr>
        </p:pic>
      </p:grpSp>
      <p:sp>
        <p:nvSpPr>
          <p:cNvPr id="12" name="object 11">
            <a:extLst>
              <a:ext uri="{FF2B5EF4-FFF2-40B4-BE49-F238E27FC236}">
                <a16:creationId xmlns:a16="http://schemas.microsoft.com/office/drawing/2014/main" id="{1EEA6E7C-A0F8-45F7-AC62-244136E167C1}"/>
              </a:ext>
            </a:extLst>
          </p:cNvPr>
          <p:cNvSpPr txBox="1"/>
          <p:nvPr/>
        </p:nvSpPr>
        <p:spPr>
          <a:xfrm>
            <a:off x="712054" y="6369623"/>
            <a:ext cx="9235786" cy="197490"/>
          </a:xfrm>
          <a:prstGeom prst="rect">
            <a:avLst/>
          </a:prstGeom>
        </p:spPr>
        <p:txBody>
          <a:bodyPr vert="horz" wrap="square" lIns="0" tIns="12700" rIns="0" bIns="0" rtlCol="0">
            <a:spAutoFit/>
          </a:bodyPr>
          <a:lstStyle/>
          <a:p>
            <a:pPr marL="12700">
              <a:lnSpc>
                <a:spcPct val="100000"/>
              </a:lnSpc>
              <a:spcBef>
                <a:spcPts val="100"/>
              </a:spcBef>
            </a:pP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For agent use only. Not for public use or distribution.</a:t>
            </a:r>
            <a:endParaRPr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57182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5083" y="6392164"/>
            <a:ext cx="96520" cy="1778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000" b="1" i="0" u="none" strike="noStrike" kern="0" cap="none" spc="0" normalizeH="0" baseline="0" noProof="0" dirty="0">
                <a:ln>
                  <a:noFill/>
                </a:ln>
                <a:solidFill>
                  <a:srgbClr val="3F3F3F"/>
                </a:solidFill>
                <a:effectLst/>
                <a:uLnTx/>
                <a:uFillTx/>
                <a:latin typeface="Arial"/>
                <a:cs typeface="Arial"/>
              </a:rPr>
              <a:t>8</a:t>
            </a:r>
            <a:endParaRPr kumimoji="0" lang="en-US" sz="10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Content Placeholder 14">
            <a:extLst>
              <a:ext uri="{FF2B5EF4-FFF2-40B4-BE49-F238E27FC236}">
                <a16:creationId xmlns:a16="http://schemas.microsoft.com/office/drawing/2014/main" id="{AF8A9CC4-EE7F-4A7E-AF2E-E51C86EEFCD6}"/>
              </a:ext>
            </a:extLst>
          </p:cNvPr>
          <p:cNvSpPr>
            <a:spLocks noGrp="1"/>
          </p:cNvSpPr>
          <p:nvPr>
            <p:ph sz="half" idx="3"/>
          </p:nvPr>
        </p:nvSpPr>
        <p:spPr>
          <a:xfrm>
            <a:off x="598423" y="1150598"/>
            <a:ext cx="8621777" cy="1969770"/>
          </a:xfrm>
        </p:spPr>
        <p:txBody>
          <a:bodyPr/>
          <a:lstStyle/>
          <a:p>
            <a:pPr marL="285750" indent="-285750">
              <a:spcAft>
                <a:spcPts val="1200"/>
              </a:spcAft>
              <a:buFont typeface="Arial" panose="020B0604020202020204" pitchFamily="34" charset="0"/>
              <a:buChar char="•"/>
            </a:pPr>
            <a:r>
              <a:rPr lang="en-US" dirty="0">
                <a:solidFill>
                  <a:schemeClr val="tx1">
                    <a:lumMod val="75000"/>
                    <a:lumOff val="25000"/>
                  </a:schemeClr>
                </a:solidFill>
              </a:rPr>
              <a:t>Aflac Medicare Supplement insurance is underwritten by Tier One Insurance Company, a subsidiary of Aflac Incorporated.  </a:t>
            </a:r>
          </a:p>
          <a:p>
            <a:pPr marL="285750" indent="-285750">
              <a:spcAft>
                <a:spcPts val="1200"/>
              </a:spcAft>
              <a:buFont typeface="Arial" panose="020B0604020202020204" pitchFamily="34" charset="0"/>
              <a:buChar char="•"/>
            </a:pPr>
            <a:r>
              <a:rPr lang="en-US" dirty="0">
                <a:solidFill>
                  <a:schemeClr val="tx1">
                    <a:lumMod val="75000"/>
                    <a:lumOff val="25000"/>
                  </a:schemeClr>
                </a:solidFill>
              </a:rPr>
              <a:t>You must be appointed with Tier One Insurance Company to sell Aflac Medicare Supplement insurance.  Appointment is by invitation only.  </a:t>
            </a:r>
          </a:p>
          <a:p>
            <a:pPr marL="285750" indent="-285750">
              <a:spcAft>
                <a:spcPts val="1200"/>
              </a:spcAft>
              <a:buFont typeface="Arial" panose="020B0604020202020204" pitchFamily="34" charset="0"/>
              <a:buChar char="•"/>
            </a:pPr>
            <a:r>
              <a:rPr lang="en-US" dirty="0">
                <a:solidFill>
                  <a:schemeClr val="tx1">
                    <a:lumMod val="75000"/>
                    <a:lumOff val="25000"/>
                  </a:schemeClr>
                </a:solidFill>
              </a:rPr>
              <a:t>Request a copy of the Aflac Sales Guide for details on doing business with Aflac.         Sales Guide contents include: </a:t>
            </a:r>
          </a:p>
        </p:txBody>
      </p:sp>
      <p:grpSp>
        <p:nvGrpSpPr>
          <p:cNvPr id="6" name="object 6"/>
          <p:cNvGrpSpPr/>
          <p:nvPr/>
        </p:nvGrpSpPr>
        <p:grpSpPr>
          <a:xfrm>
            <a:off x="0" y="5984874"/>
            <a:ext cx="12192000" cy="873125"/>
            <a:chOff x="0" y="5984874"/>
            <a:chExt cx="12192000" cy="873125"/>
          </a:xfrm>
        </p:grpSpPr>
        <p:sp>
          <p:nvSpPr>
            <p:cNvPr id="7" name="object 7"/>
            <p:cNvSpPr/>
            <p:nvPr/>
          </p:nvSpPr>
          <p:spPr>
            <a:xfrm>
              <a:off x="0" y="5984874"/>
              <a:ext cx="12192000" cy="873125"/>
            </a:xfrm>
            <a:custGeom>
              <a:avLst/>
              <a:gdLst/>
              <a:ahLst/>
              <a:cxnLst/>
              <a:rect l="l" t="t" r="r" b="b"/>
              <a:pathLst>
                <a:path w="12192000" h="873125">
                  <a:moveTo>
                    <a:pt x="12192000" y="0"/>
                  </a:moveTo>
                  <a:lnTo>
                    <a:pt x="0" y="0"/>
                  </a:lnTo>
                  <a:lnTo>
                    <a:pt x="0" y="873124"/>
                  </a:lnTo>
                  <a:lnTo>
                    <a:pt x="12192000" y="873124"/>
                  </a:lnTo>
                  <a:lnTo>
                    <a:pt x="12192000" y="0"/>
                  </a:lnTo>
                  <a:close/>
                </a:path>
              </a:pathLst>
            </a:custGeom>
            <a:solidFill>
              <a:srgbClr val="01A7E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8" name="object 8"/>
            <p:cNvPicPr/>
            <p:nvPr/>
          </p:nvPicPr>
          <p:blipFill>
            <a:blip r:embed="rId2" cstate="print"/>
            <a:stretch>
              <a:fillRect/>
            </a:stretch>
          </p:blipFill>
          <p:spPr>
            <a:xfrm>
              <a:off x="341313" y="6208712"/>
              <a:ext cx="1358899" cy="452436"/>
            </a:xfrm>
            <a:prstGeom prst="rect">
              <a:avLst/>
            </a:prstGeom>
          </p:spPr>
        </p:pic>
      </p:grpSp>
      <p:sp>
        <p:nvSpPr>
          <p:cNvPr id="12" name="object 3">
            <a:extLst>
              <a:ext uri="{FF2B5EF4-FFF2-40B4-BE49-F238E27FC236}">
                <a16:creationId xmlns:a16="http://schemas.microsoft.com/office/drawing/2014/main" id="{9EEB13C9-16B6-43AC-B250-4C8A74D6E4A3}"/>
              </a:ext>
            </a:extLst>
          </p:cNvPr>
          <p:cNvSpPr txBox="1">
            <a:spLocks/>
          </p:cNvSpPr>
          <p:nvPr/>
        </p:nvSpPr>
        <p:spPr>
          <a:xfrm>
            <a:off x="557783" y="396928"/>
            <a:ext cx="5843017" cy="412934"/>
          </a:xfrm>
          <a:prstGeom prst="rect">
            <a:avLst/>
          </a:prstGeom>
        </p:spPr>
        <p:txBody>
          <a:bodyPr vert="horz" wrap="square" lIns="0" tIns="12700" rIns="0" bIns="0" rtlCol="0">
            <a:spAutoFit/>
          </a:bodyPr>
          <a:lstStyle>
            <a:lvl1pPr>
              <a:defRPr sz="2600" b="1" i="0">
                <a:solidFill>
                  <a:schemeClr val="bg1"/>
                </a:solidFill>
                <a:latin typeface="Tahoma"/>
                <a:ea typeface="+mj-ea"/>
                <a:cs typeface="Tahoma"/>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2600" b="1" i="0" u="none" strike="noStrike" kern="0" cap="none" spc="-25" normalizeH="0" baseline="0" noProof="0" dirty="0">
                <a:ln>
                  <a:noFill/>
                </a:ln>
                <a:solidFill>
                  <a:srgbClr val="00A7E1"/>
                </a:solidFill>
                <a:effectLst/>
                <a:uLnTx/>
                <a:uFillTx/>
                <a:latin typeface="Tahoma"/>
                <a:ea typeface="+mj-ea"/>
                <a:cs typeface="Tahoma"/>
              </a:rPr>
              <a:t>Getting Started</a:t>
            </a:r>
          </a:p>
        </p:txBody>
      </p:sp>
      <p:graphicFrame>
        <p:nvGraphicFramePr>
          <p:cNvPr id="3" name="Table 3">
            <a:extLst>
              <a:ext uri="{FF2B5EF4-FFF2-40B4-BE49-F238E27FC236}">
                <a16:creationId xmlns:a16="http://schemas.microsoft.com/office/drawing/2014/main" id="{5B74069D-FCBA-41D0-8447-86B65C9C91CA}"/>
              </a:ext>
            </a:extLst>
          </p:cNvPr>
          <p:cNvGraphicFramePr>
            <a:graphicFrameLocks noGrp="1"/>
          </p:cNvGraphicFramePr>
          <p:nvPr/>
        </p:nvGraphicFramePr>
        <p:xfrm>
          <a:off x="1092201" y="3275684"/>
          <a:ext cx="9804399" cy="2065020"/>
        </p:xfrm>
        <a:graphic>
          <a:graphicData uri="http://schemas.openxmlformats.org/drawingml/2006/table">
            <a:tbl>
              <a:tblPr firstRow="1" bandRow="1">
                <a:tableStyleId>{2D5ABB26-0587-4C30-8999-92F81FD0307C}</a:tableStyleId>
              </a:tblPr>
              <a:tblGrid>
                <a:gridCol w="3268133">
                  <a:extLst>
                    <a:ext uri="{9D8B030D-6E8A-4147-A177-3AD203B41FA5}">
                      <a16:colId xmlns:a16="http://schemas.microsoft.com/office/drawing/2014/main" val="159124160"/>
                    </a:ext>
                  </a:extLst>
                </a:gridCol>
                <a:gridCol w="3268133">
                  <a:extLst>
                    <a:ext uri="{9D8B030D-6E8A-4147-A177-3AD203B41FA5}">
                      <a16:colId xmlns:a16="http://schemas.microsoft.com/office/drawing/2014/main" val="1203093963"/>
                    </a:ext>
                  </a:extLst>
                </a:gridCol>
                <a:gridCol w="3268133">
                  <a:extLst>
                    <a:ext uri="{9D8B030D-6E8A-4147-A177-3AD203B41FA5}">
                      <a16:colId xmlns:a16="http://schemas.microsoft.com/office/drawing/2014/main" val="1886553158"/>
                    </a:ext>
                  </a:extLst>
                </a:gridCol>
              </a:tblGrid>
              <a:tr h="370840">
                <a:tc>
                  <a:txBody>
                    <a:bodyPr/>
                    <a:lstStyle/>
                    <a:p>
                      <a:pPr marL="173038" indent="-173038">
                        <a:lnSpc>
                          <a:spcPct val="100000"/>
                        </a:lnSpc>
                        <a:spcBef>
                          <a:spcPts val="0"/>
                        </a:spcBef>
                        <a:spcAft>
                          <a:spcPts val="300"/>
                        </a:spcAft>
                        <a:buFont typeface="Arial" panose="020B0604020202020204" pitchFamily="34" charset="0"/>
                        <a:buChar char="•"/>
                      </a:pPr>
                      <a:r>
                        <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Agent Resources</a:t>
                      </a:r>
                    </a:p>
                    <a:p>
                      <a:pPr marL="173038" indent="-173038">
                        <a:lnSpc>
                          <a:spcPct val="100000"/>
                        </a:lnSpc>
                        <a:spcBef>
                          <a:spcPts val="0"/>
                        </a:spcBef>
                        <a:spcAft>
                          <a:spcPts val="300"/>
                        </a:spcAft>
                        <a:buFont typeface="Arial" panose="020B0604020202020204" pitchFamily="34" charset="0"/>
                        <a:buChar char="•"/>
                      </a:pPr>
                      <a:r>
                        <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Agent Services Team Support</a:t>
                      </a:r>
                    </a:p>
                    <a:p>
                      <a:pPr marL="173038" indent="-173038">
                        <a:lnSpc>
                          <a:spcPct val="100000"/>
                        </a:lnSpc>
                        <a:spcBef>
                          <a:spcPts val="0"/>
                        </a:spcBef>
                        <a:spcAft>
                          <a:spcPts val="300"/>
                        </a:spcAft>
                        <a:buFont typeface="Arial" panose="020B0604020202020204" pitchFamily="34" charset="0"/>
                        <a:buChar char="•"/>
                      </a:pPr>
                      <a:r>
                        <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Agent Contracting </a:t>
                      </a:r>
                    </a:p>
                    <a:p>
                      <a:pPr marL="173038" indent="-173038">
                        <a:lnSpc>
                          <a:spcPct val="100000"/>
                        </a:lnSpc>
                        <a:spcBef>
                          <a:spcPts val="0"/>
                        </a:spcBef>
                        <a:spcAft>
                          <a:spcPts val="300"/>
                        </a:spcAft>
                        <a:buFont typeface="Arial" panose="020B0604020202020204" pitchFamily="34" charset="0"/>
                        <a:buChar char="•"/>
                      </a:pPr>
                      <a:r>
                        <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Agent Appointment</a:t>
                      </a:r>
                    </a:p>
                    <a:p>
                      <a:pPr marL="173038" indent="-173038">
                        <a:lnSpc>
                          <a:spcPct val="100000"/>
                        </a:lnSpc>
                        <a:spcBef>
                          <a:spcPts val="0"/>
                        </a:spcBef>
                        <a:spcAft>
                          <a:spcPts val="300"/>
                        </a:spcAft>
                        <a:buFont typeface="Arial" panose="020B0604020202020204" pitchFamily="34" charset="0"/>
                        <a:buChar char="•"/>
                      </a:pPr>
                      <a:r>
                        <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Agent Status and Changes</a:t>
                      </a:r>
                    </a:p>
                    <a:p>
                      <a:pPr marL="173038" indent="-173038">
                        <a:lnSpc>
                          <a:spcPct val="100000"/>
                        </a:lnSpc>
                        <a:spcBef>
                          <a:spcPts val="0"/>
                        </a:spcBef>
                        <a:spcAft>
                          <a:spcPts val="300"/>
                        </a:spcAft>
                        <a:buFont typeface="Arial" panose="020B0604020202020204" pitchFamily="34" charset="0"/>
                        <a:buChar char="•"/>
                      </a:pPr>
                      <a:r>
                        <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Hierarchy Changes / Transfers</a:t>
                      </a:r>
                    </a:p>
                    <a:p>
                      <a:pPr marL="173038" indent="-173038">
                        <a:lnSpc>
                          <a:spcPct val="100000"/>
                        </a:lnSpc>
                        <a:spcBef>
                          <a:spcPts val="0"/>
                        </a:spcBef>
                        <a:spcAft>
                          <a:spcPts val="300"/>
                        </a:spcAft>
                        <a:buFont typeface="Arial" panose="020B0604020202020204" pitchFamily="34" charset="0"/>
                        <a:buChar char="•"/>
                      </a:pPr>
                      <a:r>
                        <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Compensation</a:t>
                      </a:r>
                    </a:p>
                    <a:p>
                      <a:pPr marL="173038" marR="0" lvl="0" indent="-173038"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Marketing Materials</a:t>
                      </a:r>
                    </a:p>
                  </a:txBody>
                  <a:tcPr/>
                </a:tc>
                <a:tc>
                  <a:txBody>
                    <a:bodyPr/>
                    <a:lstStyle/>
                    <a:p>
                      <a:pPr marL="173038" indent="-173038">
                        <a:lnSpc>
                          <a:spcPct val="100000"/>
                        </a:lnSpc>
                        <a:spcBef>
                          <a:spcPts val="0"/>
                        </a:spcBef>
                        <a:spcAft>
                          <a:spcPts val="300"/>
                        </a:spcAft>
                        <a:buFont typeface="Arial" panose="020B0604020202020204" pitchFamily="34" charset="0"/>
                        <a:buChar char="•"/>
                      </a:pPr>
                      <a:r>
                        <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Application options</a:t>
                      </a:r>
                    </a:p>
                    <a:p>
                      <a:pPr marL="173038" indent="-173038">
                        <a:lnSpc>
                          <a:spcPct val="100000"/>
                        </a:lnSpc>
                        <a:spcBef>
                          <a:spcPts val="0"/>
                        </a:spcBef>
                        <a:spcAft>
                          <a:spcPts val="300"/>
                        </a:spcAft>
                        <a:buFont typeface="Arial" panose="020B0604020202020204" pitchFamily="34" charset="0"/>
                        <a:buChar char="•"/>
                      </a:pPr>
                      <a:r>
                        <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Application reminders</a:t>
                      </a:r>
                    </a:p>
                    <a:p>
                      <a:pPr marL="173038" indent="-173038">
                        <a:lnSpc>
                          <a:spcPct val="100000"/>
                        </a:lnSpc>
                        <a:spcBef>
                          <a:spcPts val="0"/>
                        </a:spcBef>
                        <a:spcAft>
                          <a:spcPts val="300"/>
                        </a:spcAft>
                        <a:buFont typeface="Arial" panose="020B0604020202020204" pitchFamily="34" charset="0"/>
                        <a:buChar char="•"/>
                      </a:pPr>
                      <a:r>
                        <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Guaranteed issue requirements</a:t>
                      </a:r>
                    </a:p>
                    <a:p>
                      <a:pPr marL="173038" indent="-173038">
                        <a:lnSpc>
                          <a:spcPct val="100000"/>
                        </a:lnSpc>
                        <a:spcBef>
                          <a:spcPts val="0"/>
                        </a:spcBef>
                        <a:spcAft>
                          <a:spcPts val="300"/>
                        </a:spcAft>
                        <a:buFont typeface="Arial" panose="020B0604020202020204" pitchFamily="34" charset="0"/>
                        <a:buChar char="•"/>
                      </a:pPr>
                      <a:r>
                        <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Anniversary and birthday rules</a:t>
                      </a:r>
                    </a:p>
                    <a:p>
                      <a:pPr marL="173038" indent="-173038">
                        <a:lnSpc>
                          <a:spcPct val="100000"/>
                        </a:lnSpc>
                        <a:spcBef>
                          <a:spcPts val="0"/>
                        </a:spcBef>
                        <a:spcAft>
                          <a:spcPts val="300"/>
                        </a:spcAft>
                        <a:buFont typeface="Arial" panose="020B0604020202020204" pitchFamily="34" charset="0"/>
                        <a:buChar char="•"/>
                      </a:pPr>
                      <a:r>
                        <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Key dates on the application </a:t>
                      </a:r>
                    </a:p>
                    <a:p>
                      <a:pPr marL="173038" indent="-173038">
                        <a:lnSpc>
                          <a:spcPct val="100000"/>
                        </a:lnSpc>
                        <a:spcBef>
                          <a:spcPts val="0"/>
                        </a:spcBef>
                        <a:spcAft>
                          <a:spcPts val="300"/>
                        </a:spcAft>
                        <a:buFont typeface="Arial" panose="020B0604020202020204" pitchFamily="34" charset="0"/>
                        <a:buChar char="•"/>
                      </a:pPr>
                      <a:r>
                        <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Application signatures</a:t>
                      </a:r>
                    </a:p>
                    <a:p>
                      <a:pPr marL="173038" indent="-173038">
                        <a:lnSpc>
                          <a:spcPct val="100000"/>
                        </a:lnSpc>
                        <a:spcBef>
                          <a:spcPts val="0"/>
                        </a:spcBef>
                        <a:spcAft>
                          <a:spcPts val="300"/>
                        </a:spcAft>
                        <a:buFont typeface="Arial" panose="020B0604020202020204" pitchFamily="34" charset="0"/>
                        <a:buChar char="•"/>
                      </a:pPr>
                      <a:r>
                        <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Payment methods</a:t>
                      </a:r>
                    </a:p>
                    <a:p>
                      <a:pPr marL="173038" indent="-173038">
                        <a:lnSpc>
                          <a:spcPct val="100000"/>
                        </a:lnSpc>
                        <a:spcBef>
                          <a:spcPts val="0"/>
                        </a:spcBef>
                        <a:spcAft>
                          <a:spcPts val="300"/>
                        </a:spcAft>
                        <a:buFont typeface="Arial" panose="020B0604020202020204" pitchFamily="34" charset="0"/>
                        <a:buChar char="•"/>
                      </a:pPr>
                      <a:r>
                        <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Underwriting</a:t>
                      </a:r>
                    </a:p>
                  </a:txBody>
                  <a:tcPr/>
                </a:tc>
                <a:tc>
                  <a:txBody>
                    <a:bodyPr/>
                    <a:lstStyle/>
                    <a:p>
                      <a:pPr marL="173038" marR="0" lvl="0" indent="-173038"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Closed and declined applications </a:t>
                      </a:r>
                    </a:p>
                    <a:p>
                      <a:pPr marL="173038" indent="-173038">
                        <a:lnSpc>
                          <a:spcPct val="100000"/>
                        </a:lnSpc>
                        <a:spcBef>
                          <a:spcPts val="0"/>
                        </a:spcBef>
                        <a:spcAft>
                          <a:spcPts val="300"/>
                        </a:spcAft>
                        <a:buFont typeface="Arial" panose="020B0604020202020204" pitchFamily="34" charset="0"/>
                        <a:buChar char="•"/>
                      </a:pPr>
                      <a:r>
                        <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Policyholder services</a:t>
                      </a:r>
                    </a:p>
                    <a:p>
                      <a:pPr marL="173038" indent="-173038">
                        <a:lnSpc>
                          <a:spcPct val="100000"/>
                        </a:lnSpc>
                        <a:spcBef>
                          <a:spcPts val="0"/>
                        </a:spcBef>
                        <a:spcAft>
                          <a:spcPts val="300"/>
                        </a:spcAft>
                        <a:buFont typeface="Arial" panose="020B0604020202020204" pitchFamily="34" charset="0"/>
                        <a:buChar char="•"/>
                      </a:pPr>
                      <a:r>
                        <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Changing benefit amounts</a:t>
                      </a:r>
                    </a:p>
                    <a:p>
                      <a:pPr marL="173038" indent="-173038">
                        <a:lnSpc>
                          <a:spcPct val="100000"/>
                        </a:lnSpc>
                        <a:spcBef>
                          <a:spcPts val="0"/>
                        </a:spcBef>
                        <a:spcAft>
                          <a:spcPts val="300"/>
                        </a:spcAft>
                        <a:buFont typeface="Arial" panose="020B0604020202020204" pitchFamily="34" charset="0"/>
                        <a:buChar char="•"/>
                      </a:pPr>
                      <a:r>
                        <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Changing dates and reinstatements </a:t>
                      </a:r>
                    </a:p>
                    <a:p>
                      <a:pPr marL="173038" indent="-173038">
                        <a:lnSpc>
                          <a:spcPct val="100000"/>
                        </a:lnSpc>
                        <a:spcBef>
                          <a:spcPts val="0"/>
                        </a:spcBef>
                        <a:spcAft>
                          <a:spcPts val="300"/>
                        </a:spcAft>
                        <a:buFont typeface="Arial" panose="020B0604020202020204" pitchFamily="34" charset="0"/>
                        <a:buChar char="•"/>
                      </a:pPr>
                      <a:r>
                        <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Cancellations, refunds, and claims</a:t>
                      </a:r>
                    </a:p>
                    <a:p>
                      <a:pPr marL="173038" indent="-173038">
                        <a:lnSpc>
                          <a:spcPct val="100000"/>
                        </a:lnSpc>
                        <a:spcBef>
                          <a:spcPts val="0"/>
                        </a:spcBef>
                        <a:spcAft>
                          <a:spcPts val="300"/>
                        </a:spcAft>
                        <a:buFont typeface="Arial" panose="020B0604020202020204" pitchFamily="34" charset="0"/>
                        <a:buChar char="•"/>
                      </a:pPr>
                      <a:r>
                        <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Online tools for policyholders </a:t>
                      </a:r>
                    </a:p>
                    <a:p>
                      <a:pPr marL="173038" indent="-173038">
                        <a:lnSpc>
                          <a:spcPct val="100000"/>
                        </a:lnSpc>
                        <a:spcBef>
                          <a:spcPts val="0"/>
                        </a:spcBef>
                        <a:spcAft>
                          <a:spcPts val="300"/>
                        </a:spcAft>
                        <a:buFont typeface="Arial" panose="020B0604020202020204" pitchFamily="34" charset="0"/>
                        <a:buChar char="•"/>
                      </a:pPr>
                      <a:endParaRPr lang="en-US" sz="1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990950010"/>
                  </a:ext>
                </a:extLst>
              </a:tr>
            </a:tbl>
          </a:graphicData>
        </a:graphic>
      </p:graphicFrame>
      <p:sp>
        <p:nvSpPr>
          <p:cNvPr id="9" name="object 11">
            <a:extLst>
              <a:ext uri="{FF2B5EF4-FFF2-40B4-BE49-F238E27FC236}">
                <a16:creationId xmlns:a16="http://schemas.microsoft.com/office/drawing/2014/main" id="{7E7D8623-2FF0-4A52-B856-A108434680B3}"/>
              </a:ext>
            </a:extLst>
          </p:cNvPr>
          <p:cNvSpPr txBox="1"/>
          <p:nvPr/>
        </p:nvSpPr>
        <p:spPr>
          <a:xfrm>
            <a:off x="1903982" y="6337283"/>
            <a:ext cx="9235786" cy="197490"/>
          </a:xfrm>
          <a:prstGeom prst="rect">
            <a:avLst/>
          </a:prstGeom>
        </p:spPr>
        <p:txBody>
          <a:bodyPr vert="horz" wrap="square" lIns="0" tIns="12700" rIns="0" bIns="0" rtlCol="0">
            <a:spAutoFit/>
          </a:bodyPr>
          <a:lstStyle/>
          <a:p>
            <a:pPr marL="12700">
              <a:lnSpc>
                <a:spcPct val="100000"/>
              </a:lnSpc>
              <a:spcBef>
                <a:spcPts val="100"/>
              </a:spcBef>
            </a:pP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For agent use only. Not for public use or distribution.</a:t>
            </a:r>
            <a:endParaRPr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20316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7783" y="6416894"/>
            <a:ext cx="71120" cy="142240"/>
          </a:xfrm>
          <a:prstGeom prst="rect">
            <a:avLst/>
          </a:prstGeom>
        </p:spPr>
        <p:txBody>
          <a:bodyPr vert="horz" wrap="square" lIns="0" tIns="0" rIns="0" bIns="0" rtlCol="0">
            <a:spAutoFit/>
          </a:bodyPr>
          <a:lstStyle/>
          <a:p>
            <a:pPr>
              <a:lnSpc>
                <a:spcPts val="1105"/>
              </a:lnSpc>
            </a:pPr>
            <a:r>
              <a:rPr sz="1000" b="1" dirty="0">
                <a:solidFill>
                  <a:srgbClr val="3F3F3F"/>
                </a:solidFill>
                <a:latin typeface="Arial"/>
                <a:cs typeface="Arial"/>
              </a:rPr>
              <a:t>9</a:t>
            </a:r>
            <a:endParaRPr sz="1000" dirty="0">
              <a:latin typeface="Arial"/>
              <a:cs typeface="Arial"/>
            </a:endParaRPr>
          </a:p>
        </p:txBody>
      </p:sp>
      <p:sp>
        <p:nvSpPr>
          <p:cNvPr id="3" name="object 3"/>
          <p:cNvSpPr txBox="1">
            <a:spLocks noGrp="1"/>
          </p:cNvSpPr>
          <p:nvPr>
            <p:ph type="title"/>
          </p:nvPr>
        </p:nvSpPr>
        <p:spPr>
          <a:xfrm>
            <a:off x="557783" y="396928"/>
            <a:ext cx="5995417" cy="412934"/>
          </a:xfrm>
          <a:prstGeom prst="rect">
            <a:avLst/>
          </a:prstGeom>
        </p:spPr>
        <p:txBody>
          <a:bodyPr vert="horz" wrap="square" lIns="0" tIns="12700" rIns="0" bIns="0" rtlCol="0">
            <a:spAutoFit/>
          </a:bodyPr>
          <a:lstStyle/>
          <a:p>
            <a:pPr marL="12700">
              <a:lnSpc>
                <a:spcPct val="100000"/>
              </a:lnSpc>
              <a:spcBef>
                <a:spcPts val="100"/>
              </a:spcBef>
            </a:pPr>
            <a:r>
              <a:rPr lang="en-US" spc="-25" dirty="0">
                <a:solidFill>
                  <a:srgbClr val="00A7E1"/>
                </a:solidFill>
              </a:rPr>
              <a:t>Aflac Medicare Supplement Rollout</a:t>
            </a:r>
            <a:endParaRPr spc="-25" dirty="0">
              <a:solidFill>
                <a:srgbClr val="00A7E1"/>
              </a:solidFill>
            </a:endParaRPr>
          </a:p>
        </p:txBody>
      </p:sp>
      <p:grpSp>
        <p:nvGrpSpPr>
          <p:cNvPr id="13" name="object 13"/>
          <p:cNvGrpSpPr/>
          <p:nvPr/>
        </p:nvGrpSpPr>
        <p:grpSpPr>
          <a:xfrm>
            <a:off x="0" y="5984874"/>
            <a:ext cx="12192000" cy="873125"/>
            <a:chOff x="0" y="5984874"/>
            <a:chExt cx="12192000" cy="873125"/>
          </a:xfrm>
        </p:grpSpPr>
        <p:sp>
          <p:nvSpPr>
            <p:cNvPr id="14" name="object 14"/>
            <p:cNvSpPr/>
            <p:nvPr/>
          </p:nvSpPr>
          <p:spPr>
            <a:xfrm>
              <a:off x="0" y="5984874"/>
              <a:ext cx="12192000" cy="873125"/>
            </a:xfrm>
            <a:custGeom>
              <a:avLst/>
              <a:gdLst/>
              <a:ahLst/>
              <a:cxnLst/>
              <a:rect l="l" t="t" r="r" b="b"/>
              <a:pathLst>
                <a:path w="12192000" h="873125">
                  <a:moveTo>
                    <a:pt x="12192000" y="0"/>
                  </a:moveTo>
                  <a:lnTo>
                    <a:pt x="0" y="0"/>
                  </a:lnTo>
                  <a:lnTo>
                    <a:pt x="0" y="873124"/>
                  </a:lnTo>
                  <a:lnTo>
                    <a:pt x="12192000" y="873124"/>
                  </a:lnTo>
                  <a:lnTo>
                    <a:pt x="12192000" y="0"/>
                  </a:lnTo>
                  <a:close/>
                </a:path>
              </a:pathLst>
            </a:custGeom>
            <a:solidFill>
              <a:srgbClr val="01A7E1"/>
            </a:solidFill>
          </p:spPr>
          <p:txBody>
            <a:bodyPr wrap="square" lIns="0" tIns="0" rIns="0" bIns="0" rtlCol="0"/>
            <a:lstStyle/>
            <a:p>
              <a:endParaRPr dirty="0"/>
            </a:p>
          </p:txBody>
        </p:sp>
        <p:pic>
          <p:nvPicPr>
            <p:cNvPr id="15" name="object 15"/>
            <p:cNvPicPr/>
            <p:nvPr/>
          </p:nvPicPr>
          <p:blipFill>
            <a:blip r:embed="rId2" cstate="print"/>
            <a:stretch>
              <a:fillRect/>
            </a:stretch>
          </p:blipFill>
          <p:spPr>
            <a:xfrm>
              <a:off x="341313" y="6208712"/>
              <a:ext cx="1358899" cy="452436"/>
            </a:xfrm>
            <a:prstGeom prst="rect">
              <a:avLst/>
            </a:prstGeom>
          </p:spPr>
        </p:pic>
      </p:grpSp>
      <p:sp>
        <p:nvSpPr>
          <p:cNvPr id="7" name="Rectangle 6">
            <a:extLst>
              <a:ext uri="{FF2B5EF4-FFF2-40B4-BE49-F238E27FC236}">
                <a16:creationId xmlns:a16="http://schemas.microsoft.com/office/drawing/2014/main" id="{189C33C2-3F35-49DC-BDDD-16EAFEF6209B}"/>
              </a:ext>
            </a:extLst>
          </p:cNvPr>
          <p:cNvSpPr/>
          <p:nvPr/>
        </p:nvSpPr>
        <p:spPr>
          <a:xfrm>
            <a:off x="5181600" y="809862"/>
            <a:ext cx="1905000" cy="412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solidFill>
                <a:schemeClr val="tx1">
                  <a:lumMod val="75000"/>
                  <a:lumOff val="25000"/>
                </a:schemeClr>
              </a:solidFill>
            </a:endParaRPr>
          </a:p>
        </p:txBody>
      </p:sp>
      <p:sp>
        <p:nvSpPr>
          <p:cNvPr id="11" name="object 19">
            <a:extLst>
              <a:ext uri="{FF2B5EF4-FFF2-40B4-BE49-F238E27FC236}">
                <a16:creationId xmlns:a16="http://schemas.microsoft.com/office/drawing/2014/main" id="{49142627-2D76-4342-904D-32B698AC7599}"/>
              </a:ext>
            </a:extLst>
          </p:cNvPr>
          <p:cNvSpPr txBox="1"/>
          <p:nvPr/>
        </p:nvSpPr>
        <p:spPr>
          <a:xfrm>
            <a:off x="1954782" y="6383604"/>
            <a:ext cx="6177925" cy="346249"/>
          </a:xfrm>
          <a:prstGeom prst="rect">
            <a:avLst/>
          </a:prstGeom>
        </p:spPr>
        <p:txBody>
          <a:bodyPr vert="horz" wrap="square" lIns="0" tIns="12700" rIns="0" bIns="0" rtlCol="0">
            <a:spAutoFit/>
          </a:bodyPr>
          <a:lstStyle/>
          <a:p>
            <a:pPr marL="38100">
              <a:lnSpc>
                <a:spcPts val="1310"/>
              </a:lnSpc>
              <a:spcBef>
                <a:spcPts val="100"/>
              </a:spcBef>
            </a:pPr>
            <a:r>
              <a:rPr lang="en-US" sz="1050" dirty="0">
                <a:solidFill>
                  <a:schemeClr val="bg1"/>
                </a:solidFill>
                <a:latin typeface="Arial"/>
                <a:cs typeface="Arial"/>
              </a:rPr>
              <a:t>See </a:t>
            </a:r>
            <a:r>
              <a:rPr lang="en-US" sz="1050" dirty="0">
                <a:solidFill>
                  <a:schemeClr val="bg1"/>
                </a:solidFill>
                <a:latin typeface="Arial"/>
                <a:cs typeface="Arial"/>
                <a:hlinkClick r:id="rId3">
                  <a:extLst>
                    <a:ext uri="{A12FA001-AC4F-418D-AE19-62706E023703}">
                      <ahyp:hlinkClr xmlns:ahyp="http://schemas.microsoft.com/office/drawing/2018/hyperlinkcolor" val="tx"/>
                    </a:ext>
                  </a:extLst>
                </a:hlinkClick>
              </a:rPr>
              <a:t>www.sellaflacmedsupp.com</a:t>
            </a:r>
            <a:r>
              <a:rPr lang="en-US" sz="1050" dirty="0">
                <a:solidFill>
                  <a:schemeClr val="bg1"/>
                </a:solidFill>
                <a:latin typeface="Arial"/>
                <a:cs typeface="Arial"/>
              </a:rPr>
              <a:t> for coverage map and additional approved resources.</a:t>
            </a:r>
            <a:endParaRPr lang="en-US" sz="1100" spc="-20" dirty="0">
              <a:solidFill>
                <a:schemeClr val="bg1"/>
              </a:solidFill>
              <a:latin typeface="Arial"/>
              <a:cs typeface="Arial"/>
            </a:endParaRPr>
          </a:p>
          <a:p>
            <a:pPr marL="38100">
              <a:lnSpc>
                <a:spcPts val="1310"/>
              </a:lnSpc>
            </a:pPr>
            <a:endParaRPr sz="1100" dirty="0">
              <a:solidFill>
                <a:schemeClr val="bg1"/>
              </a:solidFill>
              <a:latin typeface="Arial"/>
              <a:cs typeface="Arial"/>
            </a:endParaRPr>
          </a:p>
        </p:txBody>
      </p:sp>
      <p:sp>
        <p:nvSpPr>
          <p:cNvPr id="4" name="TextBox 3">
            <a:extLst>
              <a:ext uri="{FF2B5EF4-FFF2-40B4-BE49-F238E27FC236}">
                <a16:creationId xmlns:a16="http://schemas.microsoft.com/office/drawing/2014/main" id="{5940754D-D7A5-4EE7-B398-AECA3F4BBC3D}"/>
              </a:ext>
            </a:extLst>
          </p:cNvPr>
          <p:cNvSpPr txBox="1"/>
          <p:nvPr/>
        </p:nvSpPr>
        <p:spPr>
          <a:xfrm>
            <a:off x="1175003" y="2243206"/>
            <a:ext cx="966217" cy="769441"/>
          </a:xfrm>
          <a:prstGeom prst="rect">
            <a:avLst/>
          </a:prstGeom>
          <a:noFill/>
        </p:spPr>
        <p:txBody>
          <a:bodyPr wrap="square" rtlCol="0">
            <a:spAutoFit/>
          </a:bodyPr>
          <a:lstStyle/>
          <a:p>
            <a:r>
              <a:rPr lang="en-US" sz="4400" dirty="0"/>
              <a:t>[</a:t>
            </a:r>
          </a:p>
        </p:txBody>
      </p:sp>
      <p:sp>
        <p:nvSpPr>
          <p:cNvPr id="12" name="TextBox 11">
            <a:extLst>
              <a:ext uri="{FF2B5EF4-FFF2-40B4-BE49-F238E27FC236}">
                <a16:creationId xmlns:a16="http://schemas.microsoft.com/office/drawing/2014/main" id="{D6C217C9-0779-4CA9-9347-F79311B73B8D}"/>
              </a:ext>
            </a:extLst>
          </p:cNvPr>
          <p:cNvSpPr txBox="1"/>
          <p:nvPr/>
        </p:nvSpPr>
        <p:spPr>
          <a:xfrm>
            <a:off x="10439400" y="2243206"/>
            <a:ext cx="966217" cy="769441"/>
          </a:xfrm>
          <a:prstGeom prst="rect">
            <a:avLst/>
          </a:prstGeom>
          <a:noFill/>
        </p:spPr>
        <p:txBody>
          <a:bodyPr wrap="square" rtlCol="0">
            <a:spAutoFit/>
          </a:bodyPr>
          <a:lstStyle/>
          <a:p>
            <a:r>
              <a:rPr lang="en-US" sz="4400" dirty="0"/>
              <a:t>]</a:t>
            </a:r>
          </a:p>
        </p:txBody>
      </p:sp>
      <p:pic>
        <p:nvPicPr>
          <p:cNvPr id="9" name="Picture 8">
            <a:extLst>
              <a:ext uri="{FF2B5EF4-FFF2-40B4-BE49-F238E27FC236}">
                <a16:creationId xmlns:a16="http://schemas.microsoft.com/office/drawing/2014/main" id="{B8D620B0-C457-496A-920B-DDB8A22ACAA6}"/>
              </a:ext>
            </a:extLst>
          </p:cNvPr>
          <p:cNvPicPr>
            <a:picLocks noChangeAspect="1"/>
          </p:cNvPicPr>
          <p:nvPr/>
        </p:nvPicPr>
        <p:blipFill>
          <a:blip r:embed="rId4"/>
          <a:stretch>
            <a:fillRect/>
          </a:stretch>
        </p:blipFill>
        <p:spPr>
          <a:xfrm>
            <a:off x="2362200" y="1185827"/>
            <a:ext cx="6983962" cy="4386113"/>
          </a:xfrm>
          <a:prstGeom prst="rect">
            <a:avLst/>
          </a:prstGeom>
        </p:spPr>
      </p:pic>
      <p:sp>
        <p:nvSpPr>
          <p:cNvPr id="10" name="Rectangle 9">
            <a:extLst>
              <a:ext uri="{FF2B5EF4-FFF2-40B4-BE49-F238E27FC236}">
                <a16:creationId xmlns:a16="http://schemas.microsoft.com/office/drawing/2014/main" id="{DCCC9F5E-3912-4B83-90A1-8CD81A32853E}"/>
              </a:ext>
            </a:extLst>
          </p:cNvPr>
          <p:cNvSpPr/>
          <p:nvPr/>
        </p:nvSpPr>
        <p:spPr>
          <a:xfrm>
            <a:off x="5043744" y="1016329"/>
            <a:ext cx="1661856" cy="412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solidFill>
                <a:schemeClr val="tx1">
                  <a:lumMod val="75000"/>
                  <a:lumOff val="25000"/>
                </a:schemeClr>
              </a:solidFill>
            </a:endParaRPr>
          </a:p>
        </p:txBody>
      </p:sp>
    </p:spTree>
    <p:extLst>
      <p:ext uri="{BB962C8B-B14F-4D97-AF65-F5344CB8AC3E}">
        <p14:creationId xmlns:p14="http://schemas.microsoft.com/office/powerpoint/2010/main" val="4140997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7783" y="6416894"/>
            <a:ext cx="71120" cy="142240"/>
          </a:xfrm>
          <a:prstGeom prst="rect">
            <a:avLst/>
          </a:prstGeom>
        </p:spPr>
        <p:txBody>
          <a:bodyPr vert="horz" wrap="square" lIns="0" tIns="0" rIns="0" bIns="0" rtlCol="0">
            <a:spAutoFit/>
          </a:bodyPr>
          <a:lstStyle/>
          <a:p>
            <a:pPr>
              <a:lnSpc>
                <a:spcPts val="1105"/>
              </a:lnSpc>
            </a:pPr>
            <a:r>
              <a:rPr sz="1000" b="1" dirty="0">
                <a:solidFill>
                  <a:srgbClr val="3F3F3F"/>
                </a:solidFill>
                <a:latin typeface="Arial"/>
                <a:cs typeface="Arial"/>
              </a:rPr>
              <a:t>9</a:t>
            </a:r>
            <a:endParaRPr sz="1000" dirty="0">
              <a:latin typeface="Arial"/>
              <a:cs typeface="Arial"/>
            </a:endParaRPr>
          </a:p>
        </p:txBody>
      </p:sp>
      <p:sp>
        <p:nvSpPr>
          <p:cNvPr id="3" name="object 3"/>
          <p:cNvSpPr txBox="1">
            <a:spLocks noGrp="1"/>
          </p:cNvSpPr>
          <p:nvPr>
            <p:ph type="title"/>
          </p:nvPr>
        </p:nvSpPr>
        <p:spPr>
          <a:xfrm>
            <a:off x="557783" y="396928"/>
            <a:ext cx="4166617" cy="421639"/>
          </a:xfrm>
          <a:prstGeom prst="rect">
            <a:avLst/>
          </a:prstGeom>
        </p:spPr>
        <p:txBody>
          <a:bodyPr vert="horz" wrap="square" lIns="0" tIns="12700" rIns="0" bIns="0" rtlCol="0">
            <a:spAutoFit/>
          </a:bodyPr>
          <a:lstStyle/>
          <a:p>
            <a:pPr marL="12700">
              <a:lnSpc>
                <a:spcPct val="100000"/>
              </a:lnSpc>
              <a:spcBef>
                <a:spcPts val="100"/>
              </a:spcBef>
            </a:pPr>
            <a:r>
              <a:rPr lang="en-US" spc="-25" dirty="0">
                <a:solidFill>
                  <a:srgbClr val="00A7E1"/>
                </a:solidFill>
              </a:rPr>
              <a:t>Competitive Premiums</a:t>
            </a:r>
            <a:endParaRPr spc="-25" dirty="0">
              <a:solidFill>
                <a:srgbClr val="00A7E1"/>
              </a:solidFill>
            </a:endParaRPr>
          </a:p>
        </p:txBody>
      </p:sp>
      <p:grpSp>
        <p:nvGrpSpPr>
          <p:cNvPr id="13" name="object 13"/>
          <p:cNvGrpSpPr/>
          <p:nvPr/>
        </p:nvGrpSpPr>
        <p:grpSpPr>
          <a:xfrm>
            <a:off x="0" y="5984874"/>
            <a:ext cx="12192000" cy="873125"/>
            <a:chOff x="0" y="5984874"/>
            <a:chExt cx="12192000" cy="873125"/>
          </a:xfrm>
        </p:grpSpPr>
        <p:sp>
          <p:nvSpPr>
            <p:cNvPr id="14" name="object 14"/>
            <p:cNvSpPr/>
            <p:nvPr/>
          </p:nvSpPr>
          <p:spPr>
            <a:xfrm>
              <a:off x="0" y="5984874"/>
              <a:ext cx="12192000" cy="873125"/>
            </a:xfrm>
            <a:custGeom>
              <a:avLst/>
              <a:gdLst/>
              <a:ahLst/>
              <a:cxnLst/>
              <a:rect l="l" t="t" r="r" b="b"/>
              <a:pathLst>
                <a:path w="12192000" h="873125">
                  <a:moveTo>
                    <a:pt x="12192000" y="0"/>
                  </a:moveTo>
                  <a:lnTo>
                    <a:pt x="0" y="0"/>
                  </a:lnTo>
                  <a:lnTo>
                    <a:pt x="0" y="873124"/>
                  </a:lnTo>
                  <a:lnTo>
                    <a:pt x="12192000" y="873124"/>
                  </a:lnTo>
                  <a:lnTo>
                    <a:pt x="12192000" y="0"/>
                  </a:lnTo>
                  <a:close/>
                </a:path>
              </a:pathLst>
            </a:custGeom>
            <a:solidFill>
              <a:srgbClr val="01A7E1"/>
            </a:solidFill>
          </p:spPr>
          <p:txBody>
            <a:bodyPr wrap="square" lIns="0" tIns="0" rIns="0" bIns="0" rtlCol="0"/>
            <a:lstStyle/>
            <a:p>
              <a:endParaRPr dirty="0"/>
            </a:p>
          </p:txBody>
        </p:sp>
        <p:pic>
          <p:nvPicPr>
            <p:cNvPr id="15" name="object 15"/>
            <p:cNvPicPr/>
            <p:nvPr/>
          </p:nvPicPr>
          <p:blipFill>
            <a:blip r:embed="rId2" cstate="print"/>
            <a:stretch>
              <a:fillRect/>
            </a:stretch>
          </p:blipFill>
          <p:spPr>
            <a:xfrm>
              <a:off x="341313" y="6208712"/>
              <a:ext cx="1358899" cy="452436"/>
            </a:xfrm>
            <a:prstGeom prst="rect">
              <a:avLst/>
            </a:prstGeom>
          </p:spPr>
        </p:pic>
      </p:grpSp>
      <p:graphicFrame>
        <p:nvGraphicFramePr>
          <p:cNvPr id="16" name="Table 15">
            <a:extLst>
              <a:ext uri="{FF2B5EF4-FFF2-40B4-BE49-F238E27FC236}">
                <a16:creationId xmlns:a16="http://schemas.microsoft.com/office/drawing/2014/main" id="{57151C94-072D-4714-934D-4DFB595A909D}"/>
              </a:ext>
            </a:extLst>
          </p:cNvPr>
          <p:cNvGraphicFramePr>
            <a:graphicFrameLocks noGrp="1"/>
          </p:cNvGraphicFramePr>
          <p:nvPr>
            <p:extLst>
              <p:ext uri="{D42A27DB-BD31-4B8C-83A1-F6EECF244321}">
                <p14:modId xmlns:p14="http://schemas.microsoft.com/office/powerpoint/2010/main" val="1191973827"/>
              </p:ext>
            </p:extLst>
          </p:nvPr>
        </p:nvGraphicFramePr>
        <p:xfrm>
          <a:off x="172899" y="1519791"/>
          <a:ext cx="3075388" cy="4153472"/>
        </p:xfrm>
        <a:graphic>
          <a:graphicData uri="http://schemas.openxmlformats.org/drawingml/2006/table">
            <a:tbl>
              <a:tblPr firstRow="1" bandRow="1">
                <a:tableStyleId>{2D5ABB26-0587-4C30-8999-92F81FD0307C}</a:tableStyleId>
              </a:tblPr>
              <a:tblGrid>
                <a:gridCol w="3075388">
                  <a:extLst>
                    <a:ext uri="{9D8B030D-6E8A-4147-A177-3AD203B41FA5}">
                      <a16:colId xmlns:a16="http://schemas.microsoft.com/office/drawing/2014/main" val="1830450626"/>
                    </a:ext>
                  </a:extLst>
                </a:gridCol>
              </a:tblGrid>
              <a:tr h="370840">
                <a:tc>
                  <a:txBody>
                    <a:bodyPr/>
                    <a:lstStyle/>
                    <a:p>
                      <a:pPr marL="12700" marR="24765">
                        <a:lnSpc>
                          <a:spcPct val="120000"/>
                        </a:lnSpc>
                        <a:spcBef>
                          <a:spcPts val="0"/>
                        </a:spcBef>
                        <a:spcAft>
                          <a:spcPts val="600"/>
                        </a:spcAft>
                      </a:pPr>
                      <a:r>
                        <a:rPr lang="en-US" sz="1400" dirty="0">
                          <a:solidFill>
                            <a:schemeClr val="tx1">
                              <a:lumMod val="75000"/>
                              <a:lumOff val="25000"/>
                            </a:schemeClr>
                          </a:solidFill>
                          <a:latin typeface="Tahoma"/>
                          <a:ea typeface="+mn-ea"/>
                          <a:cs typeface="Tahoma"/>
                        </a:rPr>
                        <a:t>Aflac Medicare Supplement insurance was designed to be price competitive with top carriers. The rates shown on this page are offered as an example for both females and males in the state of Texas. However, premiums vary by gender, age and state, refer to each state’s outline of coverage for rates.</a:t>
                      </a:r>
                    </a:p>
                    <a:p>
                      <a:pPr marL="12700" marR="24765">
                        <a:lnSpc>
                          <a:spcPct val="120000"/>
                        </a:lnSpc>
                        <a:spcBef>
                          <a:spcPts val="0"/>
                        </a:spcBef>
                        <a:spcAft>
                          <a:spcPts val="600"/>
                        </a:spcAft>
                      </a:pPr>
                      <a:r>
                        <a:rPr lang="en-US" sz="1400" dirty="0">
                          <a:solidFill>
                            <a:schemeClr val="tx1">
                              <a:lumMod val="75000"/>
                              <a:lumOff val="25000"/>
                            </a:schemeClr>
                          </a:solidFill>
                          <a:latin typeface="Tahoma"/>
                          <a:ea typeface="+mn-ea"/>
                          <a:cs typeface="Tahoma"/>
                        </a:rPr>
                        <a:t>And in most states, clients are eligible for a household premium discount if they reside with a spouse or have resided with at least one other adult (but not more than three other adults). See full policy details for further information.</a:t>
                      </a:r>
                      <a:endParaRPr lang="en-US" sz="1200" dirty="0"/>
                    </a:p>
                  </a:txBody>
                  <a:tcPr marL="0" marR="0" marT="0" marB="0"/>
                </a:tc>
                <a:extLst>
                  <a:ext uri="{0D108BD9-81ED-4DB2-BD59-A6C34878D82A}">
                    <a16:rowId xmlns:a16="http://schemas.microsoft.com/office/drawing/2014/main" val="2100316008"/>
                  </a:ext>
                </a:extLst>
              </a:tr>
            </a:tbl>
          </a:graphicData>
        </a:graphic>
      </p:graphicFrame>
      <p:sp>
        <p:nvSpPr>
          <p:cNvPr id="17" name="object 11">
            <a:extLst>
              <a:ext uri="{FF2B5EF4-FFF2-40B4-BE49-F238E27FC236}">
                <a16:creationId xmlns:a16="http://schemas.microsoft.com/office/drawing/2014/main" id="{C3C9A0CA-B26D-4F9C-84DA-7475935D67A5}"/>
              </a:ext>
            </a:extLst>
          </p:cNvPr>
          <p:cNvSpPr txBox="1"/>
          <p:nvPr/>
        </p:nvSpPr>
        <p:spPr>
          <a:xfrm>
            <a:off x="1903982" y="6337283"/>
            <a:ext cx="9235786" cy="197490"/>
          </a:xfrm>
          <a:prstGeom prst="rect">
            <a:avLst/>
          </a:prstGeom>
        </p:spPr>
        <p:txBody>
          <a:bodyPr vert="horz" wrap="square" lIns="0" tIns="12700" rIns="0" bIns="0" rtlCol="0">
            <a:spAutoFit/>
          </a:bodyPr>
          <a:lstStyle/>
          <a:p>
            <a:pPr marL="12700">
              <a:lnSpc>
                <a:spcPct val="100000"/>
              </a:lnSpc>
              <a:spcBef>
                <a:spcPts val="100"/>
              </a:spcBef>
            </a:pP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For agent use only. Not for public use or distribution.</a:t>
            </a:r>
            <a:endParaRPr sz="12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BA72423E-5D16-4F13-9824-28B5F44EF5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3413124" y="1068471"/>
            <a:ext cx="4329153" cy="4798929"/>
          </a:xfrm>
          <a:prstGeom prst="rect">
            <a:avLst/>
          </a:prstGeom>
        </p:spPr>
      </p:pic>
      <p:sp>
        <p:nvSpPr>
          <p:cNvPr id="18" name="TextBox 17">
            <a:extLst>
              <a:ext uri="{FF2B5EF4-FFF2-40B4-BE49-F238E27FC236}">
                <a16:creationId xmlns:a16="http://schemas.microsoft.com/office/drawing/2014/main" id="{F99BC3EE-DA15-40D8-9479-C477949AFB98}"/>
              </a:ext>
            </a:extLst>
          </p:cNvPr>
          <p:cNvSpPr txBox="1"/>
          <p:nvPr/>
        </p:nvSpPr>
        <p:spPr>
          <a:xfrm>
            <a:off x="4804200" y="836711"/>
            <a:ext cx="1547000" cy="307777"/>
          </a:xfrm>
          <a:prstGeom prst="rect">
            <a:avLst/>
          </a:prstGeom>
          <a:noFill/>
        </p:spPr>
        <p:txBody>
          <a:bodyPr wrap="square">
            <a:spAutoFit/>
          </a:bodyPr>
          <a:lstStyle/>
          <a:p>
            <a:pPr algn="ctr"/>
            <a:r>
              <a:rPr lang="en-US" sz="1400" b="1" dirty="0">
                <a:solidFill>
                  <a:srgbClr val="00B0F0"/>
                </a:solidFill>
                <a:latin typeface="Tahoma"/>
                <a:ea typeface="+mn-ea"/>
                <a:cs typeface="Tahoma"/>
              </a:rPr>
              <a:t>Texas, Female</a:t>
            </a:r>
            <a:endParaRPr lang="en-US" sz="1400" b="1" dirty="0">
              <a:solidFill>
                <a:srgbClr val="00B0F0"/>
              </a:solidFill>
            </a:endParaRPr>
          </a:p>
        </p:txBody>
      </p:sp>
      <p:pic>
        <p:nvPicPr>
          <p:cNvPr id="8" name="Picture 7">
            <a:extLst>
              <a:ext uri="{FF2B5EF4-FFF2-40B4-BE49-F238E27FC236}">
                <a16:creationId xmlns:a16="http://schemas.microsoft.com/office/drawing/2014/main" id="{3F7EE791-E899-4D42-9AC3-3A79309D0914}"/>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Lst>
          </a:blip>
          <a:stretch>
            <a:fillRect/>
          </a:stretch>
        </p:blipFill>
        <p:spPr>
          <a:xfrm>
            <a:off x="7742277" y="1074025"/>
            <a:ext cx="4254227" cy="4798929"/>
          </a:xfrm>
          <a:prstGeom prst="rect">
            <a:avLst/>
          </a:prstGeom>
        </p:spPr>
      </p:pic>
      <p:sp>
        <p:nvSpPr>
          <p:cNvPr id="19" name="TextBox 18">
            <a:extLst>
              <a:ext uri="{FF2B5EF4-FFF2-40B4-BE49-F238E27FC236}">
                <a16:creationId xmlns:a16="http://schemas.microsoft.com/office/drawing/2014/main" id="{7EB54CB0-21AE-4A7E-BB78-8FB7657B8E7A}"/>
              </a:ext>
            </a:extLst>
          </p:cNvPr>
          <p:cNvSpPr txBox="1"/>
          <p:nvPr/>
        </p:nvSpPr>
        <p:spPr>
          <a:xfrm>
            <a:off x="9156158" y="818567"/>
            <a:ext cx="1426463" cy="307777"/>
          </a:xfrm>
          <a:prstGeom prst="rect">
            <a:avLst/>
          </a:prstGeom>
          <a:noFill/>
        </p:spPr>
        <p:txBody>
          <a:bodyPr wrap="square">
            <a:spAutoFit/>
          </a:bodyPr>
          <a:lstStyle/>
          <a:p>
            <a:pPr algn="ctr"/>
            <a:r>
              <a:rPr lang="en-US" sz="1400" b="1" dirty="0">
                <a:solidFill>
                  <a:srgbClr val="00B0F0"/>
                </a:solidFill>
                <a:latin typeface="Tahoma"/>
                <a:ea typeface="+mn-ea"/>
                <a:cs typeface="Tahoma"/>
              </a:rPr>
              <a:t>Texas, Male</a:t>
            </a:r>
            <a:endParaRPr lang="en-US" sz="1400" b="1" dirty="0">
              <a:solidFill>
                <a:srgbClr val="00B0F0"/>
              </a:solidFill>
            </a:endParaRPr>
          </a:p>
        </p:txBody>
      </p:sp>
    </p:spTree>
    <p:extLst>
      <p:ext uri="{BB962C8B-B14F-4D97-AF65-F5344CB8AC3E}">
        <p14:creationId xmlns:p14="http://schemas.microsoft.com/office/powerpoint/2010/main" val="1533564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7783" y="6416894"/>
            <a:ext cx="71120" cy="142240"/>
          </a:xfrm>
          <a:prstGeom prst="rect">
            <a:avLst/>
          </a:prstGeom>
        </p:spPr>
        <p:txBody>
          <a:bodyPr vert="horz" wrap="square" lIns="0" tIns="0" rIns="0" bIns="0" rtlCol="0">
            <a:spAutoFit/>
          </a:bodyPr>
          <a:lstStyle/>
          <a:p>
            <a:pPr marL="0" marR="0" lvl="0" indent="0" defTabSz="914400" eaLnBrk="1" fontAlgn="auto" latinLnBrk="0" hangingPunct="1">
              <a:lnSpc>
                <a:spcPts val="1105"/>
              </a:lnSpc>
              <a:spcBef>
                <a:spcPts val="0"/>
              </a:spcBef>
              <a:spcAft>
                <a:spcPts val="0"/>
              </a:spcAft>
              <a:buClrTx/>
              <a:buSzTx/>
              <a:buFontTx/>
              <a:buNone/>
              <a:tabLst/>
              <a:defRPr/>
            </a:pPr>
            <a:r>
              <a:rPr kumimoji="0" sz="1000" b="1" i="0" u="none" strike="noStrike" kern="0" cap="none" spc="0" normalizeH="0" baseline="0" noProof="0" dirty="0">
                <a:ln>
                  <a:noFill/>
                </a:ln>
                <a:solidFill>
                  <a:srgbClr val="3F3F3F"/>
                </a:solidFill>
                <a:effectLst/>
                <a:uLnTx/>
                <a:uFillTx/>
                <a:latin typeface="Arial"/>
                <a:cs typeface="Arial"/>
              </a:rPr>
              <a:t>9</a:t>
            </a:r>
            <a:endParaRPr kumimoji="0" sz="10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3"/>
          <p:cNvSpPr txBox="1">
            <a:spLocks noGrp="1"/>
          </p:cNvSpPr>
          <p:nvPr>
            <p:ph type="title"/>
          </p:nvPr>
        </p:nvSpPr>
        <p:spPr>
          <a:xfrm>
            <a:off x="557783" y="396928"/>
            <a:ext cx="5843017" cy="412934"/>
          </a:xfrm>
          <a:prstGeom prst="rect">
            <a:avLst/>
          </a:prstGeom>
        </p:spPr>
        <p:txBody>
          <a:bodyPr vert="horz" wrap="square" lIns="0" tIns="12700" rIns="0" bIns="0" rtlCol="0">
            <a:spAutoFit/>
          </a:bodyPr>
          <a:lstStyle/>
          <a:p>
            <a:pPr marL="12700">
              <a:lnSpc>
                <a:spcPct val="100000"/>
              </a:lnSpc>
              <a:spcBef>
                <a:spcPts val="100"/>
              </a:spcBef>
            </a:pPr>
            <a:r>
              <a:rPr lang="en-US" spc="-25" dirty="0">
                <a:solidFill>
                  <a:srgbClr val="00A7E1"/>
                </a:solidFill>
              </a:rPr>
              <a:t>Competitive Compensation</a:t>
            </a:r>
            <a:endParaRPr spc="-25" dirty="0">
              <a:solidFill>
                <a:srgbClr val="00A7E1"/>
              </a:solidFill>
            </a:endParaRPr>
          </a:p>
        </p:txBody>
      </p:sp>
      <p:grpSp>
        <p:nvGrpSpPr>
          <p:cNvPr id="13" name="object 13"/>
          <p:cNvGrpSpPr/>
          <p:nvPr/>
        </p:nvGrpSpPr>
        <p:grpSpPr>
          <a:xfrm>
            <a:off x="0" y="5984874"/>
            <a:ext cx="12192000" cy="873125"/>
            <a:chOff x="0" y="5984874"/>
            <a:chExt cx="12192000" cy="873125"/>
          </a:xfrm>
        </p:grpSpPr>
        <p:sp>
          <p:nvSpPr>
            <p:cNvPr id="14" name="object 14"/>
            <p:cNvSpPr/>
            <p:nvPr/>
          </p:nvSpPr>
          <p:spPr>
            <a:xfrm>
              <a:off x="0" y="5984874"/>
              <a:ext cx="12192000" cy="873125"/>
            </a:xfrm>
            <a:custGeom>
              <a:avLst/>
              <a:gdLst/>
              <a:ahLst/>
              <a:cxnLst/>
              <a:rect l="l" t="t" r="r" b="b"/>
              <a:pathLst>
                <a:path w="12192000" h="873125">
                  <a:moveTo>
                    <a:pt x="12192000" y="0"/>
                  </a:moveTo>
                  <a:lnTo>
                    <a:pt x="0" y="0"/>
                  </a:lnTo>
                  <a:lnTo>
                    <a:pt x="0" y="873124"/>
                  </a:lnTo>
                  <a:lnTo>
                    <a:pt x="12192000" y="873124"/>
                  </a:lnTo>
                  <a:lnTo>
                    <a:pt x="12192000" y="0"/>
                  </a:lnTo>
                  <a:close/>
                </a:path>
              </a:pathLst>
            </a:custGeom>
            <a:solidFill>
              <a:srgbClr val="01A7E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15" name="object 15"/>
            <p:cNvPicPr/>
            <p:nvPr/>
          </p:nvPicPr>
          <p:blipFill>
            <a:blip r:embed="rId2" cstate="print"/>
            <a:stretch>
              <a:fillRect/>
            </a:stretch>
          </p:blipFill>
          <p:spPr>
            <a:xfrm>
              <a:off x="341313" y="6208712"/>
              <a:ext cx="1358899" cy="452436"/>
            </a:xfrm>
            <a:prstGeom prst="rect">
              <a:avLst/>
            </a:prstGeom>
          </p:spPr>
        </p:pic>
      </p:grpSp>
      <p:sp>
        <p:nvSpPr>
          <p:cNvPr id="10" name="TextBox 9">
            <a:extLst>
              <a:ext uri="{FF2B5EF4-FFF2-40B4-BE49-F238E27FC236}">
                <a16:creationId xmlns:a16="http://schemas.microsoft.com/office/drawing/2014/main" id="{4D0E1F87-2C7A-41A9-9C3D-7B92D4B89DDE}"/>
              </a:ext>
            </a:extLst>
          </p:cNvPr>
          <p:cNvSpPr txBox="1"/>
          <p:nvPr/>
        </p:nvSpPr>
        <p:spPr>
          <a:xfrm>
            <a:off x="533400" y="943085"/>
            <a:ext cx="10134600"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lumMod val="75000"/>
                    <a:lumOff val="25000"/>
                  </a:prstClr>
                </a:solidFill>
                <a:effectLst/>
                <a:uLnTx/>
                <a:uFillTx/>
              </a:rPr>
              <a:t>Compensation is competitive and will be assigned based on your commission level.</a:t>
            </a:r>
          </a:p>
        </p:txBody>
      </p:sp>
      <p:sp>
        <p:nvSpPr>
          <p:cNvPr id="5" name="TextBox 4">
            <a:extLst>
              <a:ext uri="{FF2B5EF4-FFF2-40B4-BE49-F238E27FC236}">
                <a16:creationId xmlns:a16="http://schemas.microsoft.com/office/drawing/2014/main" id="{07A434A9-ABC7-E201-20E2-A2C5BF72C6EE}"/>
              </a:ext>
            </a:extLst>
          </p:cNvPr>
          <p:cNvSpPr txBox="1"/>
          <p:nvPr/>
        </p:nvSpPr>
        <p:spPr>
          <a:xfrm>
            <a:off x="557783" y="2089140"/>
            <a:ext cx="9525000" cy="18158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B0F0"/>
                </a:solidFill>
                <a:effectLst/>
                <a:uLnTx/>
                <a:uFillTx/>
              </a:rPr>
              <a:t>Production-based Commission Levels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lumMod val="75000"/>
                  <a:lumOff val="25000"/>
                </a:prstClr>
              </a:solidFill>
              <a:effectLst/>
              <a:uLnTx/>
              <a:uFillTx/>
            </a:endParaRP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rPr>
              <a:t>Compensation is competitive and production based.</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rPr>
              <a:t>Check with your upline to see what rates would be available.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 name="object 11">
            <a:extLst>
              <a:ext uri="{FF2B5EF4-FFF2-40B4-BE49-F238E27FC236}">
                <a16:creationId xmlns:a16="http://schemas.microsoft.com/office/drawing/2014/main" id="{CC8A8AE5-8696-432A-8C10-E4C8DB86AA1E}"/>
              </a:ext>
            </a:extLst>
          </p:cNvPr>
          <p:cNvSpPr txBox="1"/>
          <p:nvPr/>
        </p:nvSpPr>
        <p:spPr>
          <a:xfrm>
            <a:off x="1903982" y="6337283"/>
            <a:ext cx="9235786" cy="197490"/>
          </a:xfrm>
          <a:prstGeom prst="rect">
            <a:avLst/>
          </a:prstGeom>
        </p:spPr>
        <p:txBody>
          <a:bodyPr vert="horz" wrap="square" lIns="0" tIns="12700" rIns="0" bIns="0" rtlCol="0">
            <a:spAutoFit/>
          </a:bodyPr>
          <a:lstStyle/>
          <a:p>
            <a:pPr marL="12700">
              <a:lnSpc>
                <a:spcPct val="100000"/>
              </a:lnSpc>
              <a:spcBef>
                <a:spcPts val="100"/>
              </a:spcBef>
            </a:pP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For agent use only. Not for public use or distribution.</a:t>
            </a:r>
            <a:endParaRPr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53062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5083" y="6392164"/>
            <a:ext cx="96520" cy="1778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000" b="1" i="0" u="none" strike="noStrike" kern="0" cap="none" spc="0" normalizeH="0" baseline="0" noProof="0" dirty="0">
                <a:ln>
                  <a:noFill/>
                </a:ln>
                <a:solidFill>
                  <a:srgbClr val="3F3F3F"/>
                </a:solidFill>
                <a:effectLst/>
                <a:uLnTx/>
                <a:uFillTx/>
                <a:latin typeface="Arial"/>
                <a:cs typeface="Arial"/>
              </a:rPr>
              <a:t>8</a:t>
            </a:r>
            <a:endParaRPr kumimoji="0" lang="en-US" sz="10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Content Placeholder 14">
            <a:extLst>
              <a:ext uri="{FF2B5EF4-FFF2-40B4-BE49-F238E27FC236}">
                <a16:creationId xmlns:a16="http://schemas.microsoft.com/office/drawing/2014/main" id="{AF8A9CC4-EE7F-4A7E-AF2E-E51C86EEFCD6}"/>
              </a:ext>
            </a:extLst>
          </p:cNvPr>
          <p:cNvSpPr>
            <a:spLocks noGrp="1"/>
          </p:cNvSpPr>
          <p:nvPr>
            <p:ph sz="half" idx="3"/>
          </p:nvPr>
        </p:nvSpPr>
        <p:spPr>
          <a:xfrm>
            <a:off x="593343" y="2135484"/>
            <a:ext cx="3744977" cy="1261884"/>
          </a:xfrm>
        </p:spPr>
        <p:txBody>
          <a:bodyPr/>
          <a:lstStyle/>
          <a:p>
            <a:pPr>
              <a:spcAft>
                <a:spcPts val="1200"/>
              </a:spcAft>
            </a:pPr>
            <a:r>
              <a:rPr lang="en-US" dirty="0">
                <a:solidFill>
                  <a:schemeClr val="tx1">
                    <a:lumMod val="75000"/>
                    <a:lumOff val="25000"/>
                  </a:schemeClr>
                </a:solidFill>
              </a:rPr>
              <a:t>Go to </a:t>
            </a:r>
            <a:r>
              <a:rPr lang="en-US" dirty="0">
                <a:solidFill>
                  <a:schemeClr val="tx1">
                    <a:lumMod val="75000"/>
                    <a:lumOff val="25000"/>
                  </a:schemeClr>
                </a:solidFill>
                <a:hlinkClick r:id="rId2"/>
              </a:rPr>
              <a:t>www.sellaflacmedsupp.com</a:t>
            </a:r>
            <a:r>
              <a:rPr lang="en-US" dirty="0">
                <a:solidFill>
                  <a:schemeClr val="tx1">
                    <a:lumMod val="75000"/>
                    <a:lumOff val="25000"/>
                  </a:schemeClr>
                </a:solidFill>
              </a:rPr>
              <a:t> for product availability, brochure, and other resources. </a:t>
            </a:r>
          </a:p>
          <a:p>
            <a:pPr>
              <a:spcAft>
                <a:spcPts val="1200"/>
              </a:spcAft>
            </a:pPr>
            <a:r>
              <a:rPr lang="en-US" dirty="0">
                <a:solidFill>
                  <a:schemeClr val="tx1">
                    <a:lumMod val="75000"/>
                    <a:lumOff val="25000"/>
                  </a:schemeClr>
                </a:solidFill>
              </a:rPr>
              <a:t>This page is for agents only.</a:t>
            </a:r>
          </a:p>
        </p:txBody>
      </p:sp>
      <p:grpSp>
        <p:nvGrpSpPr>
          <p:cNvPr id="6" name="object 6"/>
          <p:cNvGrpSpPr/>
          <p:nvPr/>
        </p:nvGrpSpPr>
        <p:grpSpPr>
          <a:xfrm>
            <a:off x="0" y="5984874"/>
            <a:ext cx="12192000" cy="873125"/>
            <a:chOff x="0" y="5984874"/>
            <a:chExt cx="12192000" cy="873125"/>
          </a:xfrm>
        </p:grpSpPr>
        <p:sp>
          <p:nvSpPr>
            <p:cNvPr id="7" name="object 7"/>
            <p:cNvSpPr/>
            <p:nvPr/>
          </p:nvSpPr>
          <p:spPr>
            <a:xfrm>
              <a:off x="0" y="5984874"/>
              <a:ext cx="12192000" cy="873125"/>
            </a:xfrm>
            <a:custGeom>
              <a:avLst/>
              <a:gdLst/>
              <a:ahLst/>
              <a:cxnLst/>
              <a:rect l="l" t="t" r="r" b="b"/>
              <a:pathLst>
                <a:path w="12192000" h="873125">
                  <a:moveTo>
                    <a:pt x="12192000" y="0"/>
                  </a:moveTo>
                  <a:lnTo>
                    <a:pt x="0" y="0"/>
                  </a:lnTo>
                  <a:lnTo>
                    <a:pt x="0" y="873124"/>
                  </a:lnTo>
                  <a:lnTo>
                    <a:pt x="12192000" y="873124"/>
                  </a:lnTo>
                  <a:lnTo>
                    <a:pt x="12192000" y="0"/>
                  </a:lnTo>
                  <a:close/>
                </a:path>
              </a:pathLst>
            </a:custGeom>
            <a:solidFill>
              <a:srgbClr val="01A7E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8" name="object 8"/>
            <p:cNvPicPr/>
            <p:nvPr/>
          </p:nvPicPr>
          <p:blipFill>
            <a:blip r:embed="rId3" cstate="print"/>
            <a:stretch>
              <a:fillRect/>
            </a:stretch>
          </p:blipFill>
          <p:spPr>
            <a:xfrm>
              <a:off x="341313" y="6208712"/>
              <a:ext cx="1358899" cy="452436"/>
            </a:xfrm>
            <a:prstGeom prst="rect">
              <a:avLst/>
            </a:prstGeom>
          </p:spPr>
        </p:pic>
      </p:grpSp>
      <p:sp>
        <p:nvSpPr>
          <p:cNvPr id="12" name="object 3">
            <a:extLst>
              <a:ext uri="{FF2B5EF4-FFF2-40B4-BE49-F238E27FC236}">
                <a16:creationId xmlns:a16="http://schemas.microsoft.com/office/drawing/2014/main" id="{9EEB13C9-16B6-43AC-B250-4C8A74D6E4A3}"/>
              </a:ext>
            </a:extLst>
          </p:cNvPr>
          <p:cNvSpPr txBox="1">
            <a:spLocks/>
          </p:cNvSpPr>
          <p:nvPr/>
        </p:nvSpPr>
        <p:spPr>
          <a:xfrm>
            <a:off x="557783" y="396928"/>
            <a:ext cx="7671817" cy="825867"/>
          </a:xfrm>
          <a:prstGeom prst="rect">
            <a:avLst/>
          </a:prstGeom>
        </p:spPr>
        <p:txBody>
          <a:bodyPr vert="horz" wrap="square" lIns="0" tIns="12700" rIns="0" bIns="0" rtlCol="0">
            <a:spAutoFit/>
          </a:bodyPr>
          <a:lstStyle>
            <a:lvl1pPr>
              <a:defRPr sz="2600" b="1" i="0">
                <a:solidFill>
                  <a:schemeClr val="bg1"/>
                </a:solidFill>
                <a:latin typeface="Tahoma"/>
                <a:ea typeface="+mj-ea"/>
                <a:cs typeface="Tahoma"/>
              </a:defRPr>
            </a:lvl1pPr>
          </a:lstStyle>
          <a:p>
            <a:pPr marL="12700">
              <a:spcBef>
                <a:spcPts val="100"/>
              </a:spcBef>
            </a:pPr>
            <a:r>
              <a:rPr lang="en-US" spc="-25" dirty="0">
                <a:solidFill>
                  <a:srgbClr val="00A7E1"/>
                </a:solidFill>
              </a:rPr>
              <a:t>Medicare Supplement </a:t>
            </a:r>
          </a:p>
          <a:p>
            <a:pPr marL="12700">
              <a:spcBef>
                <a:spcPts val="100"/>
              </a:spcBef>
            </a:pPr>
            <a:r>
              <a:rPr lang="en-US" spc="-25" dirty="0">
                <a:solidFill>
                  <a:srgbClr val="00A7E1"/>
                </a:solidFill>
              </a:rPr>
              <a:t>Agent Resource Website </a:t>
            </a:r>
          </a:p>
        </p:txBody>
      </p:sp>
      <p:pic>
        <p:nvPicPr>
          <p:cNvPr id="4" name="Picture 3">
            <a:extLst>
              <a:ext uri="{FF2B5EF4-FFF2-40B4-BE49-F238E27FC236}">
                <a16:creationId xmlns:a16="http://schemas.microsoft.com/office/drawing/2014/main" id="{C1759304-C6DC-4E06-8554-B0C465DD1ED7}"/>
              </a:ext>
            </a:extLst>
          </p:cNvPr>
          <p:cNvPicPr>
            <a:picLocks noChangeAspect="1"/>
          </p:cNvPicPr>
          <p:nvPr/>
        </p:nvPicPr>
        <p:blipFill>
          <a:blip r:embed="rId4"/>
          <a:stretch>
            <a:fillRect/>
          </a:stretch>
        </p:blipFill>
        <p:spPr>
          <a:xfrm>
            <a:off x="5919450" y="414134"/>
            <a:ext cx="4620299" cy="5181600"/>
          </a:xfrm>
          <a:prstGeom prst="rect">
            <a:avLst/>
          </a:prstGeom>
          <a:ln>
            <a:solidFill>
              <a:schemeClr val="accent1"/>
            </a:solidFill>
          </a:ln>
        </p:spPr>
      </p:pic>
      <p:sp>
        <p:nvSpPr>
          <p:cNvPr id="9" name="object 11">
            <a:extLst>
              <a:ext uri="{FF2B5EF4-FFF2-40B4-BE49-F238E27FC236}">
                <a16:creationId xmlns:a16="http://schemas.microsoft.com/office/drawing/2014/main" id="{2A29519C-8E8C-41D4-A36C-86D4A144D4B8}"/>
              </a:ext>
            </a:extLst>
          </p:cNvPr>
          <p:cNvSpPr txBox="1"/>
          <p:nvPr/>
        </p:nvSpPr>
        <p:spPr>
          <a:xfrm>
            <a:off x="1903982" y="6337283"/>
            <a:ext cx="9235786" cy="197490"/>
          </a:xfrm>
          <a:prstGeom prst="rect">
            <a:avLst/>
          </a:prstGeom>
        </p:spPr>
        <p:txBody>
          <a:bodyPr vert="horz" wrap="square" lIns="0" tIns="12700" rIns="0" bIns="0" rtlCol="0">
            <a:spAutoFit/>
          </a:bodyPr>
          <a:lstStyle/>
          <a:p>
            <a:pPr marL="12700">
              <a:lnSpc>
                <a:spcPct val="100000"/>
              </a:lnSpc>
              <a:spcBef>
                <a:spcPts val="100"/>
              </a:spcBef>
            </a:pP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For agent use only. Not for public use or distribution.</a:t>
            </a:r>
            <a:endParaRPr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9623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a:extLst>
              <a:ext uri="{FF2B5EF4-FFF2-40B4-BE49-F238E27FC236}">
                <a16:creationId xmlns:a16="http://schemas.microsoft.com/office/drawing/2014/main" id="{F5AA7B9E-D963-4235-95BE-DEE979E67093}"/>
              </a:ext>
            </a:extLst>
          </p:cNvPr>
          <p:cNvCxnSpPr>
            <a:cxnSpLocks/>
          </p:cNvCxnSpPr>
          <p:nvPr/>
        </p:nvCxnSpPr>
        <p:spPr>
          <a:xfrm>
            <a:off x="4424386" y="3420170"/>
            <a:ext cx="640080" cy="1"/>
          </a:xfrm>
          <a:prstGeom prst="straightConnector1">
            <a:avLst/>
          </a:prstGeom>
          <a:ln w="19050">
            <a:solidFill>
              <a:srgbClr val="00B0F0"/>
            </a:solidFill>
            <a:tailEnd type="triangle"/>
          </a:ln>
        </p:spPr>
        <p:style>
          <a:lnRef idx="1">
            <a:schemeClr val="accent6"/>
          </a:lnRef>
          <a:fillRef idx="0">
            <a:schemeClr val="accent6"/>
          </a:fillRef>
          <a:effectRef idx="0">
            <a:schemeClr val="accent6"/>
          </a:effectRef>
          <a:fontRef idx="minor">
            <a:schemeClr val="tx1"/>
          </a:fontRef>
        </p:style>
      </p:cxnSp>
      <p:sp>
        <p:nvSpPr>
          <p:cNvPr id="2" name="object 2"/>
          <p:cNvSpPr txBox="1"/>
          <p:nvPr/>
        </p:nvSpPr>
        <p:spPr>
          <a:xfrm>
            <a:off x="545083" y="6392164"/>
            <a:ext cx="96520" cy="1778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000" b="1" i="0" u="none" strike="noStrike" kern="0" cap="none" spc="0" normalizeH="0" baseline="0" noProof="0" dirty="0">
                <a:ln>
                  <a:noFill/>
                </a:ln>
                <a:solidFill>
                  <a:srgbClr val="3F3F3F"/>
                </a:solidFill>
                <a:effectLst/>
                <a:uLnTx/>
                <a:uFillTx/>
                <a:latin typeface="Arial"/>
                <a:cs typeface="Arial"/>
              </a:rPr>
              <a:t>8</a:t>
            </a:r>
            <a:endParaRPr kumimoji="0" lang="en-US" sz="10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 name="object 6"/>
          <p:cNvGrpSpPr/>
          <p:nvPr/>
        </p:nvGrpSpPr>
        <p:grpSpPr>
          <a:xfrm>
            <a:off x="0" y="5984874"/>
            <a:ext cx="12192000" cy="873125"/>
            <a:chOff x="0" y="5984874"/>
            <a:chExt cx="12192000" cy="873125"/>
          </a:xfrm>
        </p:grpSpPr>
        <p:sp>
          <p:nvSpPr>
            <p:cNvPr id="7" name="object 7"/>
            <p:cNvSpPr/>
            <p:nvPr/>
          </p:nvSpPr>
          <p:spPr>
            <a:xfrm>
              <a:off x="0" y="5984874"/>
              <a:ext cx="12192000" cy="873125"/>
            </a:xfrm>
            <a:custGeom>
              <a:avLst/>
              <a:gdLst/>
              <a:ahLst/>
              <a:cxnLst/>
              <a:rect l="l" t="t" r="r" b="b"/>
              <a:pathLst>
                <a:path w="12192000" h="873125">
                  <a:moveTo>
                    <a:pt x="12192000" y="0"/>
                  </a:moveTo>
                  <a:lnTo>
                    <a:pt x="0" y="0"/>
                  </a:lnTo>
                  <a:lnTo>
                    <a:pt x="0" y="873124"/>
                  </a:lnTo>
                  <a:lnTo>
                    <a:pt x="12192000" y="873124"/>
                  </a:lnTo>
                  <a:lnTo>
                    <a:pt x="12192000" y="0"/>
                  </a:lnTo>
                  <a:close/>
                </a:path>
              </a:pathLst>
            </a:custGeom>
            <a:solidFill>
              <a:srgbClr val="01A7E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8" name="object 8"/>
            <p:cNvPicPr/>
            <p:nvPr/>
          </p:nvPicPr>
          <p:blipFill>
            <a:blip r:embed="rId2" cstate="print"/>
            <a:stretch>
              <a:fillRect/>
            </a:stretch>
          </p:blipFill>
          <p:spPr>
            <a:xfrm>
              <a:off x="341313" y="6208712"/>
              <a:ext cx="1358899" cy="452436"/>
            </a:xfrm>
            <a:prstGeom prst="rect">
              <a:avLst/>
            </a:prstGeom>
          </p:spPr>
        </p:pic>
      </p:grpSp>
      <p:sp>
        <p:nvSpPr>
          <p:cNvPr id="12" name="object 3">
            <a:extLst>
              <a:ext uri="{FF2B5EF4-FFF2-40B4-BE49-F238E27FC236}">
                <a16:creationId xmlns:a16="http://schemas.microsoft.com/office/drawing/2014/main" id="{9EEB13C9-16B6-43AC-B250-4C8A74D6E4A3}"/>
              </a:ext>
            </a:extLst>
          </p:cNvPr>
          <p:cNvSpPr txBox="1">
            <a:spLocks/>
          </p:cNvSpPr>
          <p:nvPr/>
        </p:nvSpPr>
        <p:spPr>
          <a:xfrm>
            <a:off x="557783" y="396928"/>
            <a:ext cx="5843017" cy="412934"/>
          </a:xfrm>
          <a:prstGeom prst="rect">
            <a:avLst/>
          </a:prstGeom>
        </p:spPr>
        <p:txBody>
          <a:bodyPr vert="horz" wrap="square" lIns="0" tIns="12700" rIns="0" bIns="0" rtlCol="0">
            <a:spAutoFit/>
          </a:bodyPr>
          <a:lstStyle>
            <a:lvl1pPr>
              <a:defRPr sz="2600" b="1" i="0">
                <a:solidFill>
                  <a:schemeClr val="bg1"/>
                </a:solidFill>
                <a:latin typeface="Tahoma"/>
                <a:ea typeface="+mj-ea"/>
                <a:cs typeface="Tahoma"/>
              </a:defRPr>
            </a:lvl1pPr>
          </a:lstStyle>
          <a:p>
            <a:pPr marL="12700">
              <a:spcBef>
                <a:spcPts val="100"/>
              </a:spcBef>
            </a:pPr>
            <a:r>
              <a:rPr lang="en-US" spc="-25" dirty="0">
                <a:solidFill>
                  <a:srgbClr val="00A7E1"/>
                </a:solidFill>
              </a:rPr>
              <a:t>Aflac Senior Agent Portal</a:t>
            </a:r>
          </a:p>
        </p:txBody>
      </p:sp>
      <p:pic>
        <p:nvPicPr>
          <p:cNvPr id="20" name="Picture 19">
            <a:extLst>
              <a:ext uri="{FF2B5EF4-FFF2-40B4-BE49-F238E27FC236}">
                <a16:creationId xmlns:a16="http://schemas.microsoft.com/office/drawing/2014/main" id="{0D1F376B-62C8-46E5-AED5-289ED2866F61}"/>
              </a:ext>
            </a:extLst>
          </p:cNvPr>
          <p:cNvPicPr>
            <a:picLocks noChangeAspect="1"/>
          </p:cNvPicPr>
          <p:nvPr/>
        </p:nvPicPr>
        <p:blipFill>
          <a:blip r:embed="rId3"/>
          <a:stretch>
            <a:fillRect/>
          </a:stretch>
        </p:blipFill>
        <p:spPr>
          <a:xfrm>
            <a:off x="1295400" y="2626307"/>
            <a:ext cx="3128987" cy="3164893"/>
          </a:xfrm>
          <a:prstGeom prst="rect">
            <a:avLst/>
          </a:prstGeom>
        </p:spPr>
      </p:pic>
      <p:pic>
        <p:nvPicPr>
          <p:cNvPr id="25" name="Picture 24">
            <a:extLst>
              <a:ext uri="{FF2B5EF4-FFF2-40B4-BE49-F238E27FC236}">
                <a16:creationId xmlns:a16="http://schemas.microsoft.com/office/drawing/2014/main" id="{5587C425-6E5C-419F-980E-78AA21FE99CD}"/>
              </a:ext>
            </a:extLst>
          </p:cNvPr>
          <p:cNvPicPr>
            <a:picLocks noChangeAspect="1"/>
          </p:cNvPicPr>
          <p:nvPr/>
        </p:nvPicPr>
        <p:blipFill>
          <a:blip r:embed="rId4"/>
          <a:stretch>
            <a:fillRect/>
          </a:stretch>
        </p:blipFill>
        <p:spPr>
          <a:xfrm>
            <a:off x="5181600" y="2871191"/>
            <a:ext cx="5791200" cy="2740003"/>
          </a:xfrm>
          <a:prstGeom prst="rect">
            <a:avLst/>
          </a:prstGeom>
          <a:ln>
            <a:solidFill>
              <a:schemeClr val="bg1">
                <a:lumMod val="75000"/>
              </a:schemeClr>
            </a:solidFill>
          </a:ln>
        </p:spPr>
      </p:pic>
      <p:sp>
        <p:nvSpPr>
          <p:cNvPr id="16" name="Content Placeholder 14">
            <a:extLst>
              <a:ext uri="{FF2B5EF4-FFF2-40B4-BE49-F238E27FC236}">
                <a16:creationId xmlns:a16="http://schemas.microsoft.com/office/drawing/2014/main" id="{A1DFC156-2D50-4F71-BC0F-2F788171B88B}"/>
              </a:ext>
            </a:extLst>
          </p:cNvPr>
          <p:cNvSpPr txBox="1">
            <a:spLocks/>
          </p:cNvSpPr>
          <p:nvPr/>
        </p:nvSpPr>
        <p:spPr>
          <a:xfrm>
            <a:off x="598423" y="1150598"/>
            <a:ext cx="8697977" cy="1261884"/>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1200"/>
              </a:spcAft>
            </a:pPr>
            <a:r>
              <a:rPr lang="en-US" dirty="0">
                <a:solidFill>
                  <a:schemeClr val="tx1">
                    <a:lumMod val="75000"/>
                    <a:lumOff val="25000"/>
                  </a:schemeClr>
                </a:solidFill>
              </a:rPr>
              <a:t>Visit the </a:t>
            </a:r>
            <a:r>
              <a:rPr lang="en-US" dirty="0">
                <a:solidFill>
                  <a:schemeClr val="tx1">
                    <a:lumMod val="75000"/>
                    <a:lumOff val="25000"/>
                  </a:schemeClr>
                </a:solidFill>
                <a:hlinkClick r:id="rId5"/>
              </a:rPr>
              <a:t>Aflac Senior Agent Portal </a:t>
            </a:r>
            <a:r>
              <a:rPr lang="en-US" dirty="0">
                <a:solidFill>
                  <a:schemeClr val="tx1">
                    <a:lumMod val="75000"/>
                    <a:lumOff val="25000"/>
                  </a:schemeClr>
                </a:solidFill>
              </a:rPr>
              <a:t>(orange button at the upper right of the site </a:t>
            </a:r>
            <a:r>
              <a:rPr lang="en-US">
                <a:solidFill>
                  <a:schemeClr val="tx1">
                    <a:lumMod val="75000"/>
                    <a:lumOff val="25000"/>
                  </a:schemeClr>
                </a:solidFill>
                <a:hlinkClick r:id="rId6"/>
              </a:rPr>
              <a:t>https://sellaflacmedsupp.com/</a:t>
            </a:r>
            <a:r>
              <a:rPr lang="en-US">
                <a:solidFill>
                  <a:schemeClr val="tx1">
                    <a:lumMod val="75000"/>
                    <a:lumOff val="25000"/>
                  </a:schemeClr>
                </a:solidFill>
              </a:rPr>
              <a:t>).  </a:t>
            </a:r>
            <a:endParaRPr lang="en-US" dirty="0">
              <a:solidFill>
                <a:schemeClr val="tx1">
                  <a:lumMod val="75000"/>
                  <a:lumOff val="25000"/>
                </a:schemeClr>
              </a:solidFill>
            </a:endParaRPr>
          </a:p>
          <a:p>
            <a:pPr>
              <a:spcAft>
                <a:spcPts val="1200"/>
              </a:spcAft>
            </a:pPr>
            <a:r>
              <a:rPr lang="en-US" dirty="0">
                <a:solidFill>
                  <a:schemeClr val="tx1">
                    <a:lumMod val="75000"/>
                    <a:lumOff val="25000"/>
                  </a:schemeClr>
                </a:solidFill>
              </a:rPr>
              <a:t>This portal includes the Quote and Enroll tool as well as tools to manage pended business and reporting for your book of business.  See the Aflac Sales Guide for more information. </a:t>
            </a:r>
          </a:p>
        </p:txBody>
      </p:sp>
      <p:sp>
        <p:nvSpPr>
          <p:cNvPr id="11" name="object 11">
            <a:extLst>
              <a:ext uri="{FF2B5EF4-FFF2-40B4-BE49-F238E27FC236}">
                <a16:creationId xmlns:a16="http://schemas.microsoft.com/office/drawing/2014/main" id="{8A468BB4-1DAE-43C8-8291-7D8261BB8733}"/>
              </a:ext>
            </a:extLst>
          </p:cNvPr>
          <p:cNvSpPr txBox="1"/>
          <p:nvPr/>
        </p:nvSpPr>
        <p:spPr>
          <a:xfrm>
            <a:off x="1903982" y="6337283"/>
            <a:ext cx="9235786" cy="197490"/>
          </a:xfrm>
          <a:prstGeom prst="rect">
            <a:avLst/>
          </a:prstGeom>
        </p:spPr>
        <p:txBody>
          <a:bodyPr vert="horz" wrap="square" lIns="0" tIns="12700" rIns="0" bIns="0" rtlCol="0">
            <a:spAutoFit/>
          </a:bodyPr>
          <a:lstStyle/>
          <a:p>
            <a:pPr marL="12700">
              <a:lnSpc>
                <a:spcPct val="100000"/>
              </a:lnSpc>
              <a:spcBef>
                <a:spcPts val="100"/>
              </a:spcBef>
            </a:pP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For agent use only. Not for public use or distribution.</a:t>
            </a:r>
            <a:endParaRPr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66341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7783" y="6416894"/>
            <a:ext cx="71120" cy="142240"/>
          </a:xfrm>
          <a:prstGeom prst="rect">
            <a:avLst/>
          </a:prstGeom>
        </p:spPr>
        <p:txBody>
          <a:bodyPr vert="horz" wrap="square" lIns="0" tIns="0" rIns="0" bIns="0" rtlCol="0">
            <a:spAutoFit/>
          </a:bodyPr>
          <a:lstStyle/>
          <a:p>
            <a:pPr>
              <a:lnSpc>
                <a:spcPts val="1105"/>
              </a:lnSpc>
            </a:pPr>
            <a:r>
              <a:rPr sz="1000" b="1" dirty="0">
                <a:solidFill>
                  <a:srgbClr val="3F3F3F"/>
                </a:solidFill>
                <a:latin typeface="Arial"/>
                <a:cs typeface="Arial"/>
              </a:rPr>
              <a:t>9</a:t>
            </a:r>
            <a:endParaRPr sz="1000" dirty="0">
              <a:latin typeface="Arial"/>
              <a:cs typeface="Arial"/>
            </a:endParaRPr>
          </a:p>
        </p:txBody>
      </p:sp>
      <p:sp>
        <p:nvSpPr>
          <p:cNvPr id="3" name="object 3"/>
          <p:cNvSpPr txBox="1">
            <a:spLocks noGrp="1"/>
          </p:cNvSpPr>
          <p:nvPr>
            <p:ph type="title"/>
          </p:nvPr>
        </p:nvSpPr>
        <p:spPr>
          <a:xfrm>
            <a:off x="557783" y="396928"/>
            <a:ext cx="8814817" cy="412934"/>
          </a:xfrm>
          <a:prstGeom prst="rect">
            <a:avLst/>
          </a:prstGeom>
        </p:spPr>
        <p:txBody>
          <a:bodyPr vert="horz" wrap="square" lIns="0" tIns="12700" rIns="0" bIns="0" rtlCol="0">
            <a:spAutoFit/>
          </a:bodyPr>
          <a:lstStyle/>
          <a:p>
            <a:pPr marL="12700">
              <a:lnSpc>
                <a:spcPct val="100000"/>
              </a:lnSpc>
              <a:spcBef>
                <a:spcPts val="100"/>
              </a:spcBef>
            </a:pPr>
            <a:r>
              <a:rPr lang="en-US" spc="-25" dirty="0">
                <a:solidFill>
                  <a:srgbClr val="00A7E1"/>
                </a:solidFill>
              </a:rPr>
              <a:t>Aflac Senior Agent Portal – Quote and Enroll</a:t>
            </a:r>
          </a:p>
        </p:txBody>
      </p:sp>
      <p:grpSp>
        <p:nvGrpSpPr>
          <p:cNvPr id="13" name="object 13"/>
          <p:cNvGrpSpPr/>
          <p:nvPr/>
        </p:nvGrpSpPr>
        <p:grpSpPr>
          <a:xfrm>
            <a:off x="0" y="5984874"/>
            <a:ext cx="12192000" cy="873125"/>
            <a:chOff x="0" y="5984874"/>
            <a:chExt cx="12192000" cy="873125"/>
          </a:xfrm>
        </p:grpSpPr>
        <p:sp>
          <p:nvSpPr>
            <p:cNvPr id="14" name="object 14"/>
            <p:cNvSpPr/>
            <p:nvPr/>
          </p:nvSpPr>
          <p:spPr>
            <a:xfrm>
              <a:off x="0" y="5984874"/>
              <a:ext cx="12192000" cy="873125"/>
            </a:xfrm>
            <a:custGeom>
              <a:avLst/>
              <a:gdLst/>
              <a:ahLst/>
              <a:cxnLst/>
              <a:rect l="l" t="t" r="r" b="b"/>
              <a:pathLst>
                <a:path w="12192000" h="873125">
                  <a:moveTo>
                    <a:pt x="12192000" y="0"/>
                  </a:moveTo>
                  <a:lnTo>
                    <a:pt x="0" y="0"/>
                  </a:lnTo>
                  <a:lnTo>
                    <a:pt x="0" y="873124"/>
                  </a:lnTo>
                  <a:lnTo>
                    <a:pt x="12192000" y="873124"/>
                  </a:lnTo>
                  <a:lnTo>
                    <a:pt x="12192000" y="0"/>
                  </a:lnTo>
                  <a:close/>
                </a:path>
              </a:pathLst>
            </a:custGeom>
            <a:solidFill>
              <a:srgbClr val="01A7E1"/>
            </a:solidFill>
          </p:spPr>
          <p:txBody>
            <a:bodyPr wrap="square" lIns="0" tIns="0" rIns="0" bIns="0" rtlCol="0"/>
            <a:lstStyle/>
            <a:p>
              <a:endParaRPr dirty="0"/>
            </a:p>
          </p:txBody>
        </p:sp>
        <p:pic>
          <p:nvPicPr>
            <p:cNvPr id="15" name="object 15"/>
            <p:cNvPicPr/>
            <p:nvPr/>
          </p:nvPicPr>
          <p:blipFill>
            <a:blip r:embed="rId2" cstate="print"/>
            <a:stretch>
              <a:fillRect/>
            </a:stretch>
          </p:blipFill>
          <p:spPr>
            <a:xfrm>
              <a:off x="341313" y="6208712"/>
              <a:ext cx="1358899" cy="452436"/>
            </a:xfrm>
            <a:prstGeom prst="rect">
              <a:avLst/>
            </a:prstGeom>
          </p:spPr>
        </p:pic>
      </p:grpSp>
      <p:pic>
        <p:nvPicPr>
          <p:cNvPr id="6" name="Picture 5">
            <a:extLst>
              <a:ext uri="{FF2B5EF4-FFF2-40B4-BE49-F238E27FC236}">
                <a16:creationId xmlns:a16="http://schemas.microsoft.com/office/drawing/2014/main" id="{DD9C788F-3F9B-4DBE-9BB9-5AE50DB04402}"/>
              </a:ext>
            </a:extLst>
          </p:cNvPr>
          <p:cNvPicPr>
            <a:picLocks noChangeAspect="1"/>
          </p:cNvPicPr>
          <p:nvPr/>
        </p:nvPicPr>
        <p:blipFill>
          <a:blip r:embed="rId3"/>
          <a:stretch>
            <a:fillRect/>
          </a:stretch>
        </p:blipFill>
        <p:spPr>
          <a:xfrm>
            <a:off x="3886200" y="863438"/>
            <a:ext cx="7315200" cy="4787017"/>
          </a:xfrm>
          <a:prstGeom prst="rect">
            <a:avLst/>
          </a:prstGeom>
        </p:spPr>
      </p:pic>
      <p:sp>
        <p:nvSpPr>
          <p:cNvPr id="11" name="Content Placeholder 14">
            <a:extLst>
              <a:ext uri="{FF2B5EF4-FFF2-40B4-BE49-F238E27FC236}">
                <a16:creationId xmlns:a16="http://schemas.microsoft.com/office/drawing/2014/main" id="{D41CDF07-872D-49B6-A308-0346A3535AF9}"/>
              </a:ext>
            </a:extLst>
          </p:cNvPr>
          <p:cNvSpPr txBox="1">
            <a:spLocks/>
          </p:cNvSpPr>
          <p:nvPr/>
        </p:nvSpPr>
        <p:spPr>
          <a:xfrm>
            <a:off x="598423" y="1150598"/>
            <a:ext cx="2525777" cy="553998"/>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1200"/>
              </a:spcAft>
            </a:pPr>
            <a:r>
              <a:rPr lang="en-US" dirty="0">
                <a:solidFill>
                  <a:schemeClr val="tx1">
                    <a:lumMod val="75000"/>
                    <a:lumOff val="25000"/>
                  </a:schemeClr>
                </a:solidFill>
              </a:rPr>
              <a:t>See the Aflac Sales Guide for more information. </a:t>
            </a:r>
          </a:p>
        </p:txBody>
      </p:sp>
    </p:spTree>
    <p:extLst>
      <p:ext uri="{BB962C8B-B14F-4D97-AF65-F5344CB8AC3E}">
        <p14:creationId xmlns:p14="http://schemas.microsoft.com/office/powerpoint/2010/main" val="3926189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7783" y="6416894"/>
            <a:ext cx="71120" cy="142240"/>
          </a:xfrm>
          <a:prstGeom prst="rect">
            <a:avLst/>
          </a:prstGeom>
        </p:spPr>
        <p:txBody>
          <a:bodyPr vert="horz" wrap="square" lIns="0" tIns="0" rIns="0" bIns="0" rtlCol="0">
            <a:spAutoFit/>
          </a:bodyPr>
          <a:lstStyle/>
          <a:p>
            <a:pPr>
              <a:lnSpc>
                <a:spcPts val="1105"/>
              </a:lnSpc>
            </a:pPr>
            <a:r>
              <a:rPr sz="1000" b="1" dirty="0">
                <a:solidFill>
                  <a:srgbClr val="3F3F3F"/>
                </a:solidFill>
                <a:latin typeface="Arial"/>
                <a:cs typeface="Arial"/>
              </a:rPr>
              <a:t>9</a:t>
            </a:r>
            <a:endParaRPr sz="1000" dirty="0">
              <a:latin typeface="Arial"/>
              <a:cs typeface="Arial"/>
            </a:endParaRPr>
          </a:p>
        </p:txBody>
      </p:sp>
      <p:sp>
        <p:nvSpPr>
          <p:cNvPr id="3" name="object 3"/>
          <p:cNvSpPr txBox="1">
            <a:spLocks noGrp="1"/>
          </p:cNvSpPr>
          <p:nvPr>
            <p:ph type="title"/>
          </p:nvPr>
        </p:nvSpPr>
        <p:spPr>
          <a:xfrm>
            <a:off x="557783" y="396928"/>
            <a:ext cx="5385817" cy="412934"/>
          </a:xfrm>
          <a:prstGeom prst="rect">
            <a:avLst/>
          </a:prstGeom>
        </p:spPr>
        <p:txBody>
          <a:bodyPr vert="horz" wrap="square" lIns="0" tIns="12700" rIns="0" bIns="0" rtlCol="0">
            <a:spAutoFit/>
          </a:bodyPr>
          <a:lstStyle/>
          <a:p>
            <a:pPr marL="12700">
              <a:lnSpc>
                <a:spcPct val="100000"/>
              </a:lnSpc>
              <a:spcBef>
                <a:spcPts val="100"/>
              </a:spcBef>
            </a:pPr>
            <a:r>
              <a:rPr lang="en-US" spc="-25" dirty="0">
                <a:solidFill>
                  <a:srgbClr val="00A7E1"/>
                </a:solidFill>
              </a:rPr>
              <a:t>Underwriting</a:t>
            </a:r>
            <a:endParaRPr spc="-25" dirty="0">
              <a:solidFill>
                <a:srgbClr val="00A7E1"/>
              </a:solidFill>
            </a:endParaRPr>
          </a:p>
        </p:txBody>
      </p:sp>
      <p:grpSp>
        <p:nvGrpSpPr>
          <p:cNvPr id="13" name="object 13"/>
          <p:cNvGrpSpPr/>
          <p:nvPr/>
        </p:nvGrpSpPr>
        <p:grpSpPr>
          <a:xfrm>
            <a:off x="0" y="5984874"/>
            <a:ext cx="12192000" cy="873125"/>
            <a:chOff x="0" y="5984874"/>
            <a:chExt cx="12192000" cy="873125"/>
          </a:xfrm>
        </p:grpSpPr>
        <p:sp>
          <p:nvSpPr>
            <p:cNvPr id="14" name="object 14"/>
            <p:cNvSpPr/>
            <p:nvPr/>
          </p:nvSpPr>
          <p:spPr>
            <a:xfrm>
              <a:off x="0" y="5984874"/>
              <a:ext cx="12192000" cy="873125"/>
            </a:xfrm>
            <a:custGeom>
              <a:avLst/>
              <a:gdLst/>
              <a:ahLst/>
              <a:cxnLst/>
              <a:rect l="l" t="t" r="r" b="b"/>
              <a:pathLst>
                <a:path w="12192000" h="873125">
                  <a:moveTo>
                    <a:pt x="12192000" y="0"/>
                  </a:moveTo>
                  <a:lnTo>
                    <a:pt x="0" y="0"/>
                  </a:lnTo>
                  <a:lnTo>
                    <a:pt x="0" y="873124"/>
                  </a:lnTo>
                  <a:lnTo>
                    <a:pt x="12192000" y="873124"/>
                  </a:lnTo>
                  <a:lnTo>
                    <a:pt x="12192000" y="0"/>
                  </a:lnTo>
                  <a:close/>
                </a:path>
              </a:pathLst>
            </a:custGeom>
            <a:solidFill>
              <a:srgbClr val="01A7E1"/>
            </a:solidFill>
          </p:spPr>
          <p:txBody>
            <a:bodyPr wrap="square" lIns="0" tIns="0" rIns="0" bIns="0" rtlCol="0"/>
            <a:lstStyle/>
            <a:p>
              <a:endParaRPr dirty="0"/>
            </a:p>
          </p:txBody>
        </p:sp>
        <p:pic>
          <p:nvPicPr>
            <p:cNvPr id="15" name="object 15"/>
            <p:cNvPicPr/>
            <p:nvPr/>
          </p:nvPicPr>
          <p:blipFill>
            <a:blip r:embed="rId2" cstate="print"/>
            <a:stretch>
              <a:fillRect/>
            </a:stretch>
          </p:blipFill>
          <p:spPr>
            <a:xfrm>
              <a:off x="341313" y="6208712"/>
              <a:ext cx="1358899" cy="452436"/>
            </a:xfrm>
            <a:prstGeom prst="rect">
              <a:avLst/>
            </a:prstGeom>
          </p:spPr>
        </p:pic>
      </p:grpSp>
      <p:sp>
        <p:nvSpPr>
          <p:cNvPr id="10" name="TextBox 9">
            <a:extLst>
              <a:ext uri="{FF2B5EF4-FFF2-40B4-BE49-F238E27FC236}">
                <a16:creationId xmlns:a16="http://schemas.microsoft.com/office/drawing/2014/main" id="{CCA7978D-5FCE-40B1-AF3A-B221C166B66B}"/>
              </a:ext>
            </a:extLst>
          </p:cNvPr>
          <p:cNvSpPr txBox="1"/>
          <p:nvPr/>
        </p:nvSpPr>
        <p:spPr>
          <a:xfrm>
            <a:off x="457200" y="1143000"/>
            <a:ext cx="11506200" cy="3754874"/>
          </a:xfrm>
          <a:prstGeom prst="rect">
            <a:avLst/>
          </a:prstGeom>
          <a:noFill/>
        </p:spPr>
        <p:txBody>
          <a:bodyPr wrap="square">
            <a:spAutoFit/>
          </a:bodyPr>
          <a:lstStyle/>
          <a:p>
            <a:r>
              <a:rPr lang="en-US" sz="1400" dirty="0">
                <a:solidFill>
                  <a:srgbClr val="3F3F3F"/>
                </a:solidFill>
                <a:latin typeface="Tahoma" panose="020B0604030504040204" pitchFamily="34" charset="0"/>
                <a:ea typeface="Tahoma" panose="020B0604030504040204" pitchFamily="34" charset="0"/>
                <a:cs typeface="Tahoma" panose="020B0604030504040204" pitchFamily="34" charset="0"/>
              </a:rPr>
              <a:t>An applicant who can answer “no” to all health conditions on the application will be underwritten. A “yes” answer to these conditions will be an automatic decline. Questions are sometimes answered incorrectly. If it is found that a condition was answered “no” and the answer should have been “yes” the application will result in a decline.</a:t>
            </a:r>
          </a:p>
          <a:p>
            <a:endParaRPr lang="en-US" sz="1400" dirty="0">
              <a:solidFill>
                <a:srgbClr val="3F3F3F"/>
              </a:solidFill>
              <a:latin typeface="Tahoma" panose="020B0604030504040204" pitchFamily="34" charset="0"/>
              <a:ea typeface="Tahoma" panose="020B0604030504040204" pitchFamily="34" charset="0"/>
              <a:cs typeface="Tahoma" panose="020B0604030504040204" pitchFamily="34" charset="0"/>
            </a:endParaRPr>
          </a:p>
          <a:p>
            <a:r>
              <a:rPr lang="en-US" sz="1400" dirty="0">
                <a:solidFill>
                  <a:srgbClr val="3F3F3F"/>
                </a:solidFill>
                <a:latin typeface="Tahoma" panose="020B0604030504040204" pitchFamily="34" charset="0"/>
                <a:ea typeface="Tahoma" panose="020B0604030504040204" pitchFamily="34" charset="0"/>
                <a:cs typeface="Tahoma" panose="020B0604030504040204" pitchFamily="34" charset="0"/>
              </a:rPr>
              <a:t>In addition to the application, a prescription history check and the “Drug Information List” are used to determine the insurability of an applicant. Because of the nature of some medications, individuals taking them will be declined, regardless of the severity of the condition. When an applicant is prescribed one of these medications that have multiple uses, the applicant is required to provide the diagnosis for which the medication was prescribed. The application will be considered if it is found that the medication is prescribed for something other than an unacceptable condition.</a:t>
            </a:r>
          </a:p>
          <a:p>
            <a:endParaRPr lang="en-US" sz="1400" dirty="0">
              <a:solidFill>
                <a:srgbClr val="3F3F3F"/>
              </a:solidFill>
              <a:latin typeface="Tahoma" panose="020B0604030504040204" pitchFamily="34" charset="0"/>
              <a:ea typeface="Tahoma" panose="020B0604030504040204" pitchFamily="34" charset="0"/>
              <a:cs typeface="Tahoma" panose="020B0604030504040204" pitchFamily="34" charset="0"/>
            </a:endParaRPr>
          </a:p>
          <a:p>
            <a:r>
              <a:rPr lang="en-US" sz="1400" dirty="0">
                <a:solidFill>
                  <a:srgbClr val="3F3F3F"/>
                </a:solidFill>
                <a:latin typeface="Tahoma" panose="020B0604030504040204" pitchFamily="34" charset="0"/>
                <a:ea typeface="Tahoma" panose="020B0604030504040204" pitchFamily="34" charset="0"/>
                <a:cs typeface="Tahoma" panose="020B0604030504040204" pitchFamily="34" charset="0"/>
              </a:rPr>
              <a:t>Applications with explanations of conditions in the Applicant Health History section will be evaluated and may be issued. A Clarifying Telephone Interview may be completed if there is insufficient information on the application to make a decision.</a:t>
            </a:r>
          </a:p>
          <a:p>
            <a:endParaRPr lang="en-US" sz="1400" dirty="0">
              <a:solidFill>
                <a:srgbClr val="3F3F3F"/>
              </a:solidFill>
              <a:latin typeface="Tahoma" panose="020B0604030504040204" pitchFamily="34" charset="0"/>
              <a:ea typeface="Tahoma" panose="020B0604030504040204" pitchFamily="34" charset="0"/>
              <a:cs typeface="Tahoma" panose="020B0604030504040204" pitchFamily="34" charset="0"/>
            </a:endParaRPr>
          </a:p>
          <a:p>
            <a:r>
              <a:rPr lang="en-US" sz="1400" dirty="0">
                <a:solidFill>
                  <a:srgbClr val="3F3F3F"/>
                </a:solidFill>
                <a:latin typeface="Tahoma" panose="020B0604030504040204" pitchFamily="34" charset="0"/>
                <a:ea typeface="Tahoma" panose="020B0604030504040204" pitchFamily="34" charset="0"/>
                <a:cs typeface="Tahoma" panose="020B0604030504040204" pitchFamily="34" charset="0"/>
              </a:rPr>
              <a:t>In a small percentage of cases, information in the telephone interview and the application may be insufficient to make an appropriate decision. The case will be reviewed by a Senior Underwriter and the Underwriting Manager to make a decision. A declination or approval may be processed upon review. If a case is questionable after review, the submitting agent may be given the option to provide 3 years medical records for further consideration.</a:t>
            </a:r>
          </a:p>
        </p:txBody>
      </p:sp>
    </p:spTree>
    <p:extLst>
      <p:ext uri="{BB962C8B-B14F-4D97-AF65-F5344CB8AC3E}">
        <p14:creationId xmlns:p14="http://schemas.microsoft.com/office/powerpoint/2010/main" val="1492732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815F7B-5D7E-49EB-BFFE-1387C28D3AEB}"/>
              </a:ext>
            </a:extLst>
          </p:cNvPr>
          <p:cNvSpPr txBox="1"/>
          <p:nvPr/>
        </p:nvSpPr>
        <p:spPr>
          <a:xfrm>
            <a:off x="609600" y="1371600"/>
            <a:ext cx="11201400" cy="3139321"/>
          </a:xfrm>
          <a:prstGeom prst="rect">
            <a:avLst/>
          </a:prstGeom>
          <a:noFill/>
        </p:spPr>
        <p:txBody>
          <a:bodyPr wrap="square">
            <a:spAutoFit/>
          </a:bodyPr>
          <a:lstStyle/>
          <a:p>
            <a:r>
              <a:rPr lang="en-US" dirty="0"/>
              <a:t>Confidential and Proprietary. This content contains information and material that is owned by Aflac and/or its licensors, and is protected by applicable intellectual property and other laws, including but not limited to copyright. By accessing, you agree not to modify, loan, sell, distribute, or create derivative works based on these materials. Any use not specifically permitted herein is strictly prohibited and may subject you to civil and criminal penalties. Aflac Medicare supplement insurance, policy series AFLMS, may not be available in all states. Information herein is considered an overview, does not provide full disclosure, and is not an exact description of any policy or rider. Furthermore, the material may not reflect the most current version of the policy or rider. Aflac’s family of insurers include Aflac, Aflac New York, Continental American Insurance Company, and Tier One Insurance Company. Aflac Medicare Supplement insurance coverage is underwritten by Tier One Insurance Company, a subsidiary of Aflac Incorporated, and is administered by Aetna Life Insurance Company.</a:t>
            </a:r>
          </a:p>
        </p:txBody>
      </p:sp>
      <p:sp>
        <p:nvSpPr>
          <p:cNvPr id="6" name="object 4">
            <a:extLst>
              <a:ext uri="{FF2B5EF4-FFF2-40B4-BE49-F238E27FC236}">
                <a16:creationId xmlns:a16="http://schemas.microsoft.com/office/drawing/2014/main" id="{249A015D-5325-441C-B4FA-73C85B183B79}"/>
              </a:ext>
            </a:extLst>
          </p:cNvPr>
          <p:cNvSpPr txBox="1">
            <a:spLocks noGrp="1"/>
          </p:cNvSpPr>
          <p:nvPr>
            <p:ph type="title"/>
          </p:nvPr>
        </p:nvSpPr>
        <p:spPr>
          <a:xfrm>
            <a:off x="341313" y="521715"/>
            <a:ext cx="5449887" cy="444673"/>
          </a:xfrm>
          <a:prstGeom prst="rect">
            <a:avLst/>
          </a:prstGeom>
        </p:spPr>
        <p:txBody>
          <a:bodyPr vert="horz" wrap="square" lIns="0" tIns="52069" rIns="0" bIns="0" rtlCol="0">
            <a:spAutoFit/>
          </a:bodyPr>
          <a:lstStyle/>
          <a:p>
            <a:pPr marL="12700" marR="5080">
              <a:lnSpc>
                <a:spcPct val="90700"/>
              </a:lnSpc>
              <a:spcBef>
                <a:spcPts val="409"/>
              </a:spcBef>
            </a:pPr>
            <a:r>
              <a:rPr lang="en-US" sz="2800" dirty="0">
                <a:solidFill>
                  <a:srgbClr val="00A7E1"/>
                </a:solidFill>
              </a:rPr>
              <a:t>Disclaimer</a:t>
            </a:r>
            <a:endParaRPr sz="2800" dirty="0"/>
          </a:p>
        </p:txBody>
      </p:sp>
    </p:spTree>
    <p:extLst>
      <p:ext uri="{BB962C8B-B14F-4D97-AF65-F5344CB8AC3E}">
        <p14:creationId xmlns:p14="http://schemas.microsoft.com/office/powerpoint/2010/main" val="646141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7783" y="6416894"/>
            <a:ext cx="139700" cy="142240"/>
          </a:xfrm>
          <a:prstGeom prst="rect">
            <a:avLst/>
          </a:prstGeom>
        </p:spPr>
        <p:txBody>
          <a:bodyPr vert="horz" wrap="square" lIns="0" tIns="0" rIns="0" bIns="0" rtlCol="0">
            <a:spAutoFit/>
          </a:bodyPr>
          <a:lstStyle/>
          <a:p>
            <a:pPr>
              <a:lnSpc>
                <a:spcPts val="1105"/>
              </a:lnSpc>
            </a:pPr>
            <a:r>
              <a:rPr sz="1000" b="1" spc="-40" dirty="0">
                <a:solidFill>
                  <a:srgbClr val="3F3F3F"/>
                </a:solidFill>
                <a:latin typeface="Arial"/>
                <a:cs typeface="Arial"/>
              </a:rPr>
              <a:t>16</a:t>
            </a:r>
            <a:endParaRPr sz="1000">
              <a:latin typeface="Arial"/>
              <a:cs typeface="Arial"/>
            </a:endParaRPr>
          </a:p>
        </p:txBody>
      </p:sp>
      <p:sp>
        <p:nvSpPr>
          <p:cNvPr id="3" name="object 3"/>
          <p:cNvSpPr/>
          <p:nvPr/>
        </p:nvSpPr>
        <p:spPr>
          <a:xfrm>
            <a:off x="-1" y="0"/>
            <a:ext cx="6094730" cy="6858000"/>
          </a:xfrm>
          <a:custGeom>
            <a:avLst/>
            <a:gdLst/>
            <a:ahLst/>
            <a:cxnLst/>
            <a:rect l="l" t="t" r="r" b="b"/>
            <a:pathLst>
              <a:path w="6094730" h="6858000">
                <a:moveTo>
                  <a:pt x="6094412" y="0"/>
                </a:moveTo>
                <a:lnTo>
                  <a:pt x="0" y="0"/>
                </a:lnTo>
                <a:lnTo>
                  <a:pt x="0" y="6857999"/>
                </a:lnTo>
                <a:lnTo>
                  <a:pt x="6094412" y="6857999"/>
                </a:lnTo>
                <a:lnTo>
                  <a:pt x="6094412" y="0"/>
                </a:lnTo>
                <a:close/>
              </a:path>
            </a:pathLst>
          </a:custGeom>
          <a:solidFill>
            <a:srgbClr val="00A7E1"/>
          </a:solidFill>
        </p:spPr>
        <p:txBody>
          <a:bodyPr wrap="square" lIns="0" tIns="0" rIns="0" bIns="0" rtlCol="0"/>
          <a:lstStyle/>
          <a:p>
            <a:endParaRPr/>
          </a:p>
        </p:txBody>
      </p:sp>
      <p:sp>
        <p:nvSpPr>
          <p:cNvPr id="4" name="object 4"/>
          <p:cNvSpPr txBox="1"/>
          <p:nvPr/>
        </p:nvSpPr>
        <p:spPr>
          <a:xfrm>
            <a:off x="557783" y="6426038"/>
            <a:ext cx="3368675" cy="142240"/>
          </a:xfrm>
          <a:prstGeom prst="rect">
            <a:avLst/>
          </a:prstGeom>
        </p:spPr>
        <p:txBody>
          <a:bodyPr vert="horz" wrap="square" lIns="0" tIns="0" rIns="0" bIns="0" rtlCol="0">
            <a:spAutoFit/>
          </a:bodyPr>
          <a:lstStyle/>
          <a:p>
            <a:pPr>
              <a:lnSpc>
                <a:spcPts val="1105"/>
              </a:lnSpc>
              <a:tabLst>
                <a:tab pos="301625" algn="l"/>
              </a:tabLst>
            </a:pPr>
            <a:r>
              <a:rPr sz="1000" b="1" spc="-25" dirty="0">
                <a:solidFill>
                  <a:srgbClr val="FFFFFF"/>
                </a:solidFill>
                <a:latin typeface="Arial"/>
                <a:cs typeface="Arial"/>
              </a:rPr>
              <a:t>16</a:t>
            </a:r>
            <a:r>
              <a:rPr sz="1000" b="1" dirty="0">
                <a:solidFill>
                  <a:srgbClr val="FFFFFF"/>
                </a:solidFill>
                <a:latin typeface="Arial"/>
                <a:cs typeface="Arial"/>
              </a:rPr>
              <a:t>	</a:t>
            </a:r>
            <a:r>
              <a:rPr sz="1200" baseline="3472" dirty="0">
                <a:solidFill>
                  <a:srgbClr val="FFFFFF"/>
                </a:solidFill>
                <a:latin typeface="Arial"/>
                <a:cs typeface="Arial"/>
              </a:rPr>
              <a:t>©2022</a:t>
            </a:r>
            <a:r>
              <a:rPr sz="1200" spc="15" baseline="3472" dirty="0">
                <a:solidFill>
                  <a:srgbClr val="FFFFFF"/>
                </a:solidFill>
                <a:latin typeface="Arial"/>
                <a:cs typeface="Arial"/>
              </a:rPr>
              <a:t> </a:t>
            </a:r>
            <a:r>
              <a:rPr sz="1200" baseline="3472" dirty="0">
                <a:solidFill>
                  <a:srgbClr val="FFFFFF"/>
                </a:solidFill>
                <a:latin typeface="Arial"/>
                <a:cs typeface="Arial"/>
              </a:rPr>
              <a:t>Aflac</a:t>
            </a:r>
            <a:r>
              <a:rPr sz="1200" spc="7" baseline="3472" dirty="0">
                <a:solidFill>
                  <a:srgbClr val="FFFFFF"/>
                </a:solidFill>
                <a:latin typeface="Arial"/>
                <a:cs typeface="Arial"/>
              </a:rPr>
              <a:t> </a:t>
            </a:r>
            <a:r>
              <a:rPr sz="1200" baseline="3472" dirty="0">
                <a:solidFill>
                  <a:srgbClr val="FFFFFF"/>
                </a:solidFill>
                <a:latin typeface="Arial"/>
                <a:cs typeface="Arial"/>
              </a:rPr>
              <a:t>and/or</a:t>
            </a:r>
            <a:r>
              <a:rPr sz="1200" spc="7" baseline="3472" dirty="0">
                <a:solidFill>
                  <a:srgbClr val="FFFFFF"/>
                </a:solidFill>
                <a:latin typeface="Arial"/>
                <a:cs typeface="Arial"/>
              </a:rPr>
              <a:t> </a:t>
            </a:r>
            <a:r>
              <a:rPr sz="1200" baseline="3472" dirty="0">
                <a:solidFill>
                  <a:srgbClr val="FFFFFF"/>
                </a:solidFill>
                <a:latin typeface="Arial"/>
                <a:cs typeface="Arial"/>
              </a:rPr>
              <a:t>one</a:t>
            </a:r>
            <a:r>
              <a:rPr sz="1200" spc="15" baseline="3472" dirty="0">
                <a:solidFill>
                  <a:srgbClr val="FFFFFF"/>
                </a:solidFill>
                <a:latin typeface="Arial"/>
                <a:cs typeface="Arial"/>
              </a:rPr>
              <a:t> </a:t>
            </a:r>
            <a:r>
              <a:rPr sz="1200" baseline="3472" dirty="0">
                <a:solidFill>
                  <a:srgbClr val="FFFFFF"/>
                </a:solidFill>
                <a:latin typeface="Arial"/>
                <a:cs typeface="Arial"/>
              </a:rPr>
              <a:t>of</a:t>
            </a:r>
            <a:r>
              <a:rPr sz="1200" spc="22" baseline="3472" dirty="0">
                <a:solidFill>
                  <a:srgbClr val="FFFFFF"/>
                </a:solidFill>
                <a:latin typeface="Arial"/>
                <a:cs typeface="Arial"/>
              </a:rPr>
              <a:t> </a:t>
            </a:r>
            <a:r>
              <a:rPr sz="1200" baseline="3472" dirty="0">
                <a:solidFill>
                  <a:srgbClr val="FFFFFF"/>
                </a:solidFill>
                <a:latin typeface="Arial"/>
                <a:cs typeface="Arial"/>
              </a:rPr>
              <a:t>its</a:t>
            </a:r>
            <a:r>
              <a:rPr sz="1200" spc="7" baseline="3472" dirty="0">
                <a:solidFill>
                  <a:srgbClr val="FFFFFF"/>
                </a:solidFill>
                <a:latin typeface="Arial"/>
                <a:cs typeface="Arial"/>
              </a:rPr>
              <a:t> </a:t>
            </a:r>
            <a:r>
              <a:rPr sz="1200" baseline="3472" dirty="0">
                <a:solidFill>
                  <a:srgbClr val="FFFFFF"/>
                </a:solidFill>
                <a:latin typeface="Arial"/>
                <a:cs typeface="Arial"/>
              </a:rPr>
              <a:t>affiliates.</a:t>
            </a:r>
            <a:r>
              <a:rPr sz="1200" spc="22" baseline="3472" dirty="0">
                <a:solidFill>
                  <a:srgbClr val="FFFFFF"/>
                </a:solidFill>
                <a:latin typeface="Arial"/>
                <a:cs typeface="Arial"/>
              </a:rPr>
              <a:t> </a:t>
            </a:r>
            <a:r>
              <a:rPr sz="1200" baseline="3472" dirty="0">
                <a:solidFill>
                  <a:srgbClr val="FFFFFF"/>
                </a:solidFill>
                <a:latin typeface="Arial"/>
                <a:cs typeface="Arial"/>
              </a:rPr>
              <a:t>Confidential</a:t>
            </a:r>
            <a:r>
              <a:rPr sz="1200" spc="7" baseline="3472" dirty="0">
                <a:solidFill>
                  <a:srgbClr val="FFFFFF"/>
                </a:solidFill>
                <a:latin typeface="Arial"/>
                <a:cs typeface="Arial"/>
              </a:rPr>
              <a:t> </a:t>
            </a:r>
            <a:r>
              <a:rPr sz="1200" baseline="3472" dirty="0">
                <a:solidFill>
                  <a:srgbClr val="FFFFFF"/>
                </a:solidFill>
                <a:latin typeface="Arial"/>
                <a:cs typeface="Arial"/>
              </a:rPr>
              <a:t>and</a:t>
            </a:r>
            <a:r>
              <a:rPr sz="1200" spc="22" baseline="3472" dirty="0">
                <a:solidFill>
                  <a:srgbClr val="FFFFFF"/>
                </a:solidFill>
                <a:latin typeface="Arial"/>
                <a:cs typeface="Arial"/>
              </a:rPr>
              <a:t> </a:t>
            </a:r>
            <a:r>
              <a:rPr sz="1200" spc="-15" baseline="3472" dirty="0">
                <a:solidFill>
                  <a:srgbClr val="FFFFFF"/>
                </a:solidFill>
                <a:latin typeface="Arial"/>
                <a:cs typeface="Arial"/>
              </a:rPr>
              <a:t>proprietary.</a:t>
            </a:r>
            <a:endParaRPr sz="1200" baseline="3472">
              <a:latin typeface="Arial"/>
              <a:cs typeface="Arial"/>
            </a:endParaRPr>
          </a:p>
        </p:txBody>
      </p:sp>
      <p:grpSp>
        <p:nvGrpSpPr>
          <p:cNvPr id="5" name="object 5"/>
          <p:cNvGrpSpPr/>
          <p:nvPr/>
        </p:nvGrpSpPr>
        <p:grpSpPr>
          <a:xfrm>
            <a:off x="0" y="0"/>
            <a:ext cx="12192000" cy="6858000"/>
            <a:chOff x="0" y="0"/>
            <a:chExt cx="12192000" cy="6858000"/>
          </a:xfrm>
        </p:grpSpPr>
        <p:pic>
          <p:nvPicPr>
            <p:cNvPr id="6" name="object 6"/>
            <p:cNvPicPr/>
            <p:nvPr/>
          </p:nvPicPr>
          <p:blipFill>
            <a:blip r:embed="rId2" cstate="print"/>
            <a:stretch>
              <a:fillRect/>
            </a:stretch>
          </p:blipFill>
          <p:spPr>
            <a:xfrm>
              <a:off x="1219200" y="2513126"/>
              <a:ext cx="3939821" cy="1259833"/>
            </a:xfrm>
            <a:prstGeom prst="rect">
              <a:avLst/>
            </a:prstGeom>
          </p:spPr>
        </p:pic>
        <p:pic>
          <p:nvPicPr>
            <p:cNvPr id="7" name="object 7"/>
            <p:cNvPicPr/>
            <p:nvPr/>
          </p:nvPicPr>
          <p:blipFill>
            <a:blip r:embed="rId3" cstate="print"/>
            <a:stretch>
              <a:fillRect/>
            </a:stretch>
          </p:blipFill>
          <p:spPr>
            <a:xfrm>
              <a:off x="0" y="0"/>
              <a:ext cx="12191998" cy="6857999"/>
            </a:xfrm>
            <a:prstGeom prst="rect">
              <a:avLst/>
            </a:prstGeom>
          </p:spPr>
        </p:pic>
      </p:grpSp>
      <p:sp>
        <p:nvSpPr>
          <p:cNvPr id="8" name="object 8"/>
          <p:cNvSpPr txBox="1">
            <a:spLocks noGrp="1"/>
          </p:cNvSpPr>
          <p:nvPr>
            <p:ph type="title"/>
          </p:nvPr>
        </p:nvSpPr>
        <p:spPr>
          <a:prstGeom prst="rect">
            <a:avLst/>
          </a:prstGeom>
        </p:spPr>
        <p:txBody>
          <a:bodyPr vert="horz" wrap="square" lIns="0" tIns="12700" rIns="0" bIns="0" rtlCol="0">
            <a:spAutoFit/>
          </a:bodyPr>
          <a:lstStyle/>
          <a:p>
            <a:pPr marL="17780">
              <a:lnSpc>
                <a:spcPct val="100000"/>
              </a:lnSpc>
              <a:spcBef>
                <a:spcPts val="100"/>
              </a:spcBef>
            </a:pPr>
            <a:r>
              <a:rPr dirty="0"/>
              <a:t>Thank</a:t>
            </a:r>
            <a:r>
              <a:rPr spc="-15" dirty="0"/>
              <a:t> </a:t>
            </a:r>
            <a:r>
              <a:rPr spc="-25" dirty="0"/>
              <a:t>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7783" y="6416894"/>
            <a:ext cx="139700" cy="142240"/>
          </a:xfrm>
          <a:prstGeom prst="rect">
            <a:avLst/>
          </a:prstGeom>
        </p:spPr>
        <p:txBody>
          <a:bodyPr vert="horz" wrap="square" lIns="0" tIns="0" rIns="0" bIns="0" rtlCol="0">
            <a:spAutoFit/>
          </a:bodyPr>
          <a:lstStyle/>
          <a:p>
            <a:pPr>
              <a:lnSpc>
                <a:spcPts val="1105"/>
              </a:lnSpc>
            </a:pPr>
            <a:r>
              <a:rPr sz="1000" b="1" spc="-40" dirty="0">
                <a:solidFill>
                  <a:srgbClr val="3F3F3F"/>
                </a:solidFill>
                <a:latin typeface="Arial"/>
                <a:cs typeface="Arial"/>
              </a:rPr>
              <a:t>14</a:t>
            </a:r>
            <a:endParaRPr sz="1000">
              <a:latin typeface="Arial"/>
              <a:cs typeface="Arial"/>
            </a:endParaRPr>
          </a:p>
        </p:txBody>
      </p:sp>
      <p:sp>
        <p:nvSpPr>
          <p:cNvPr id="3" name="object 3"/>
          <p:cNvSpPr/>
          <p:nvPr/>
        </p:nvSpPr>
        <p:spPr>
          <a:xfrm>
            <a:off x="-1" y="0"/>
            <a:ext cx="4267201" cy="6858000"/>
          </a:xfrm>
          <a:custGeom>
            <a:avLst/>
            <a:gdLst/>
            <a:ahLst/>
            <a:cxnLst/>
            <a:rect l="l" t="t" r="r" b="b"/>
            <a:pathLst>
              <a:path w="6094730" h="6858000">
                <a:moveTo>
                  <a:pt x="6094412" y="0"/>
                </a:moveTo>
                <a:lnTo>
                  <a:pt x="0" y="0"/>
                </a:lnTo>
                <a:lnTo>
                  <a:pt x="0" y="6857999"/>
                </a:lnTo>
                <a:lnTo>
                  <a:pt x="6094412" y="6857999"/>
                </a:lnTo>
                <a:lnTo>
                  <a:pt x="6094412" y="0"/>
                </a:lnTo>
                <a:close/>
              </a:path>
            </a:pathLst>
          </a:custGeom>
          <a:solidFill>
            <a:srgbClr val="00A7E1"/>
          </a:solidFill>
        </p:spPr>
        <p:txBody>
          <a:bodyPr wrap="square" lIns="0" tIns="0" rIns="0" bIns="0" rtlCol="0"/>
          <a:lstStyle/>
          <a:p>
            <a:endParaRPr/>
          </a:p>
        </p:txBody>
      </p:sp>
      <p:sp>
        <p:nvSpPr>
          <p:cNvPr id="6" name="object 6"/>
          <p:cNvSpPr txBox="1">
            <a:spLocks noGrp="1"/>
          </p:cNvSpPr>
          <p:nvPr>
            <p:ph type="title"/>
          </p:nvPr>
        </p:nvSpPr>
        <p:spPr>
          <a:xfrm>
            <a:off x="4662628" y="228600"/>
            <a:ext cx="2372360" cy="513080"/>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00A7E1"/>
                </a:solidFill>
              </a:rPr>
              <a:t>About</a:t>
            </a:r>
            <a:r>
              <a:rPr sz="3200" spc="-10" dirty="0">
                <a:solidFill>
                  <a:srgbClr val="00A7E1"/>
                </a:solidFill>
              </a:rPr>
              <a:t> </a:t>
            </a:r>
            <a:r>
              <a:rPr sz="3200" spc="-20" dirty="0">
                <a:solidFill>
                  <a:srgbClr val="00A7E1"/>
                </a:solidFill>
              </a:rPr>
              <a:t>Aflac</a:t>
            </a:r>
            <a:endParaRPr sz="3200" dirty="0"/>
          </a:p>
        </p:txBody>
      </p:sp>
      <p:sp>
        <p:nvSpPr>
          <p:cNvPr id="7" name="object 7"/>
          <p:cNvSpPr txBox="1"/>
          <p:nvPr/>
        </p:nvSpPr>
        <p:spPr>
          <a:xfrm>
            <a:off x="4647248" y="838200"/>
            <a:ext cx="6935152" cy="2312493"/>
          </a:xfrm>
          <a:prstGeom prst="rect">
            <a:avLst/>
          </a:prstGeom>
        </p:spPr>
        <p:txBody>
          <a:bodyPr vert="horz" wrap="square" lIns="0" tIns="13335" rIns="0" bIns="0" rtlCol="0">
            <a:spAutoFit/>
          </a:bodyPr>
          <a:lstStyle/>
          <a:p>
            <a:pPr marL="12700" marR="5080">
              <a:lnSpc>
                <a:spcPct val="120000"/>
              </a:lnSpc>
            </a:pPr>
            <a:r>
              <a:rPr sz="1400" dirty="0">
                <a:solidFill>
                  <a:srgbClr val="3F3F3F"/>
                </a:solidFill>
                <a:latin typeface="Tahoma"/>
                <a:cs typeface="Tahoma"/>
              </a:rPr>
              <a:t>Aflac</a:t>
            </a:r>
            <a:r>
              <a:rPr sz="1400" spc="-35" dirty="0">
                <a:solidFill>
                  <a:srgbClr val="3F3F3F"/>
                </a:solidFill>
                <a:latin typeface="Tahoma"/>
                <a:cs typeface="Tahoma"/>
              </a:rPr>
              <a:t> </a:t>
            </a:r>
            <a:r>
              <a:rPr sz="1400" dirty="0">
                <a:solidFill>
                  <a:srgbClr val="3F3F3F"/>
                </a:solidFill>
                <a:latin typeface="Tahoma"/>
                <a:cs typeface="Tahoma"/>
              </a:rPr>
              <a:t>is</a:t>
            </a:r>
            <a:r>
              <a:rPr sz="1400" spc="-25" dirty="0">
                <a:solidFill>
                  <a:srgbClr val="3F3F3F"/>
                </a:solidFill>
                <a:latin typeface="Tahoma"/>
                <a:cs typeface="Tahoma"/>
              </a:rPr>
              <a:t> </a:t>
            </a:r>
            <a:r>
              <a:rPr sz="1400" dirty="0">
                <a:solidFill>
                  <a:srgbClr val="3F3F3F"/>
                </a:solidFill>
                <a:latin typeface="Tahoma"/>
                <a:cs typeface="Tahoma"/>
              </a:rPr>
              <a:t>a</a:t>
            </a:r>
            <a:r>
              <a:rPr sz="1400" spc="-25" dirty="0">
                <a:solidFill>
                  <a:srgbClr val="3F3F3F"/>
                </a:solidFill>
                <a:latin typeface="Tahoma"/>
                <a:cs typeface="Tahoma"/>
              </a:rPr>
              <a:t> </a:t>
            </a:r>
            <a:r>
              <a:rPr sz="1400" dirty="0">
                <a:solidFill>
                  <a:srgbClr val="3F3F3F"/>
                </a:solidFill>
                <a:latin typeface="Tahoma"/>
                <a:cs typeface="Tahoma"/>
              </a:rPr>
              <a:t>Fortune</a:t>
            </a:r>
            <a:r>
              <a:rPr sz="1400" spc="-20" dirty="0">
                <a:solidFill>
                  <a:srgbClr val="3F3F3F"/>
                </a:solidFill>
                <a:latin typeface="Tahoma"/>
                <a:cs typeface="Tahoma"/>
              </a:rPr>
              <a:t> </a:t>
            </a:r>
            <a:r>
              <a:rPr sz="1400" dirty="0">
                <a:solidFill>
                  <a:srgbClr val="3F3F3F"/>
                </a:solidFill>
                <a:latin typeface="Tahoma"/>
                <a:cs typeface="Tahoma"/>
              </a:rPr>
              <a:t>500</a:t>
            </a:r>
            <a:r>
              <a:rPr sz="1400" spc="-30" dirty="0">
                <a:solidFill>
                  <a:srgbClr val="3F3F3F"/>
                </a:solidFill>
                <a:latin typeface="Tahoma"/>
                <a:cs typeface="Tahoma"/>
              </a:rPr>
              <a:t> </a:t>
            </a:r>
            <a:r>
              <a:rPr sz="1400" spc="-10" dirty="0">
                <a:solidFill>
                  <a:srgbClr val="3F3F3F"/>
                </a:solidFill>
                <a:latin typeface="Tahoma"/>
                <a:cs typeface="Tahoma"/>
              </a:rPr>
              <a:t>company,</a:t>
            </a:r>
            <a:r>
              <a:rPr sz="1400" spc="-20" dirty="0">
                <a:solidFill>
                  <a:srgbClr val="3F3F3F"/>
                </a:solidFill>
                <a:latin typeface="Tahoma"/>
                <a:cs typeface="Tahoma"/>
              </a:rPr>
              <a:t> </a:t>
            </a:r>
            <a:r>
              <a:rPr lang="en-US" sz="1400" dirty="0">
                <a:solidFill>
                  <a:srgbClr val="3F3F3F"/>
                </a:solidFill>
                <a:latin typeface="Tahoma"/>
                <a:cs typeface="Tahoma"/>
              </a:rPr>
              <a:t>helping provide</a:t>
            </a:r>
            <a:r>
              <a:rPr sz="1400" spc="-25" dirty="0">
                <a:solidFill>
                  <a:srgbClr val="3F3F3F"/>
                </a:solidFill>
                <a:latin typeface="Tahoma"/>
                <a:cs typeface="Tahoma"/>
              </a:rPr>
              <a:t> </a:t>
            </a:r>
            <a:r>
              <a:rPr sz="1400" dirty="0">
                <a:solidFill>
                  <a:srgbClr val="3F3F3F"/>
                </a:solidFill>
                <a:latin typeface="Tahoma"/>
                <a:cs typeface="Tahoma"/>
              </a:rPr>
              <a:t>financial</a:t>
            </a:r>
            <a:r>
              <a:rPr sz="1400" spc="-20" dirty="0">
                <a:solidFill>
                  <a:srgbClr val="3F3F3F"/>
                </a:solidFill>
                <a:latin typeface="Tahoma"/>
                <a:cs typeface="Tahoma"/>
              </a:rPr>
              <a:t> </a:t>
            </a:r>
            <a:r>
              <a:rPr sz="1400" spc="-10" dirty="0">
                <a:solidFill>
                  <a:srgbClr val="3F3F3F"/>
                </a:solidFill>
                <a:latin typeface="Tahoma"/>
                <a:cs typeface="Tahoma"/>
              </a:rPr>
              <a:t>protection </a:t>
            </a:r>
            <a:r>
              <a:rPr sz="1400" dirty="0">
                <a:solidFill>
                  <a:srgbClr val="3F3F3F"/>
                </a:solidFill>
                <a:latin typeface="Tahoma"/>
                <a:cs typeface="Tahoma"/>
              </a:rPr>
              <a:t>to</a:t>
            </a:r>
            <a:r>
              <a:rPr sz="1400" spc="-20" dirty="0">
                <a:solidFill>
                  <a:srgbClr val="3F3F3F"/>
                </a:solidFill>
                <a:latin typeface="Tahoma"/>
                <a:cs typeface="Tahoma"/>
              </a:rPr>
              <a:t> </a:t>
            </a:r>
            <a:r>
              <a:rPr sz="1400" dirty="0">
                <a:solidFill>
                  <a:srgbClr val="3F3F3F"/>
                </a:solidFill>
                <a:latin typeface="Tahoma"/>
                <a:cs typeface="Tahoma"/>
              </a:rPr>
              <a:t>more</a:t>
            </a:r>
            <a:r>
              <a:rPr sz="1400" spc="-15" dirty="0">
                <a:solidFill>
                  <a:srgbClr val="3F3F3F"/>
                </a:solidFill>
                <a:latin typeface="Tahoma"/>
                <a:cs typeface="Tahoma"/>
              </a:rPr>
              <a:t> </a:t>
            </a:r>
            <a:r>
              <a:rPr sz="1400" dirty="0">
                <a:solidFill>
                  <a:srgbClr val="3F3F3F"/>
                </a:solidFill>
                <a:latin typeface="Tahoma"/>
                <a:cs typeface="Tahoma"/>
              </a:rPr>
              <a:t>than</a:t>
            </a:r>
            <a:r>
              <a:rPr sz="1400" spc="-10" dirty="0">
                <a:solidFill>
                  <a:srgbClr val="3F3F3F"/>
                </a:solidFill>
                <a:latin typeface="Tahoma"/>
                <a:cs typeface="Tahoma"/>
              </a:rPr>
              <a:t> </a:t>
            </a:r>
            <a:r>
              <a:rPr sz="1400" dirty="0">
                <a:solidFill>
                  <a:srgbClr val="3F3F3F"/>
                </a:solidFill>
                <a:latin typeface="Tahoma"/>
                <a:cs typeface="Tahoma"/>
              </a:rPr>
              <a:t>50</a:t>
            </a:r>
            <a:r>
              <a:rPr sz="1400" spc="-15" dirty="0">
                <a:solidFill>
                  <a:srgbClr val="3F3F3F"/>
                </a:solidFill>
                <a:latin typeface="Tahoma"/>
                <a:cs typeface="Tahoma"/>
              </a:rPr>
              <a:t> </a:t>
            </a:r>
            <a:r>
              <a:rPr sz="1400" dirty="0">
                <a:solidFill>
                  <a:srgbClr val="3F3F3F"/>
                </a:solidFill>
                <a:latin typeface="Tahoma"/>
                <a:cs typeface="Tahoma"/>
              </a:rPr>
              <a:t>million</a:t>
            </a:r>
            <a:r>
              <a:rPr sz="1400" spc="-15" dirty="0">
                <a:solidFill>
                  <a:srgbClr val="3F3F3F"/>
                </a:solidFill>
                <a:latin typeface="Tahoma"/>
                <a:cs typeface="Tahoma"/>
              </a:rPr>
              <a:t> </a:t>
            </a:r>
            <a:r>
              <a:rPr sz="1400" dirty="0">
                <a:solidFill>
                  <a:srgbClr val="3F3F3F"/>
                </a:solidFill>
                <a:latin typeface="Tahoma"/>
                <a:cs typeface="Tahoma"/>
              </a:rPr>
              <a:t>people</a:t>
            </a:r>
            <a:r>
              <a:rPr sz="1400" spc="-10" dirty="0">
                <a:solidFill>
                  <a:srgbClr val="3F3F3F"/>
                </a:solidFill>
                <a:latin typeface="Tahoma"/>
                <a:cs typeface="Tahoma"/>
              </a:rPr>
              <a:t> </a:t>
            </a:r>
            <a:r>
              <a:rPr sz="1400" dirty="0">
                <a:solidFill>
                  <a:srgbClr val="3F3F3F"/>
                </a:solidFill>
                <a:latin typeface="Tahoma"/>
                <a:cs typeface="Tahoma"/>
              </a:rPr>
              <a:t>worldwide.</a:t>
            </a:r>
            <a:r>
              <a:rPr sz="1400" spc="-10" dirty="0">
                <a:solidFill>
                  <a:srgbClr val="3F3F3F"/>
                </a:solidFill>
                <a:latin typeface="Tahoma"/>
                <a:cs typeface="Tahoma"/>
              </a:rPr>
              <a:t> </a:t>
            </a:r>
            <a:r>
              <a:rPr sz="1400" dirty="0">
                <a:solidFill>
                  <a:srgbClr val="3F3F3F"/>
                </a:solidFill>
                <a:latin typeface="Tahoma"/>
                <a:cs typeface="Tahoma"/>
              </a:rPr>
              <a:t>Our</a:t>
            </a:r>
            <a:r>
              <a:rPr sz="1400" spc="-15" dirty="0">
                <a:solidFill>
                  <a:srgbClr val="3F3F3F"/>
                </a:solidFill>
                <a:latin typeface="Tahoma"/>
                <a:cs typeface="Tahoma"/>
              </a:rPr>
              <a:t> </a:t>
            </a:r>
            <a:r>
              <a:rPr sz="1400" spc="-10" dirty="0">
                <a:solidFill>
                  <a:srgbClr val="3F3F3F"/>
                </a:solidFill>
                <a:latin typeface="Tahoma"/>
                <a:cs typeface="Tahoma"/>
              </a:rPr>
              <a:t>customers </a:t>
            </a:r>
            <a:r>
              <a:rPr sz="1400" dirty="0">
                <a:solidFill>
                  <a:srgbClr val="3F3F3F"/>
                </a:solidFill>
                <a:latin typeface="Tahoma"/>
                <a:cs typeface="Tahoma"/>
              </a:rPr>
              <a:t>choose</a:t>
            </a:r>
            <a:r>
              <a:rPr sz="1400" spc="-20" dirty="0">
                <a:solidFill>
                  <a:srgbClr val="3F3F3F"/>
                </a:solidFill>
                <a:latin typeface="Tahoma"/>
                <a:cs typeface="Tahoma"/>
              </a:rPr>
              <a:t> </a:t>
            </a:r>
            <a:r>
              <a:rPr sz="1400" dirty="0">
                <a:solidFill>
                  <a:srgbClr val="3F3F3F"/>
                </a:solidFill>
                <a:latin typeface="Tahoma"/>
                <a:cs typeface="Tahoma"/>
              </a:rPr>
              <a:t>Aflac</a:t>
            </a:r>
            <a:r>
              <a:rPr sz="1400" spc="-15" dirty="0">
                <a:solidFill>
                  <a:srgbClr val="3F3F3F"/>
                </a:solidFill>
                <a:latin typeface="Tahoma"/>
                <a:cs typeface="Tahoma"/>
              </a:rPr>
              <a:t> </a:t>
            </a:r>
            <a:r>
              <a:rPr sz="1400" dirty="0">
                <a:solidFill>
                  <a:srgbClr val="3F3F3F"/>
                </a:solidFill>
                <a:latin typeface="Tahoma"/>
                <a:cs typeface="Tahoma"/>
              </a:rPr>
              <a:t>because</a:t>
            </a:r>
            <a:r>
              <a:rPr sz="1400" spc="-20" dirty="0">
                <a:solidFill>
                  <a:srgbClr val="3F3F3F"/>
                </a:solidFill>
                <a:latin typeface="Tahoma"/>
                <a:cs typeface="Tahoma"/>
              </a:rPr>
              <a:t> </a:t>
            </a:r>
            <a:r>
              <a:rPr sz="1400" dirty="0">
                <a:solidFill>
                  <a:srgbClr val="3F3F3F"/>
                </a:solidFill>
                <a:latin typeface="Tahoma"/>
                <a:cs typeface="Tahoma"/>
              </a:rPr>
              <a:t>of</a:t>
            </a:r>
            <a:r>
              <a:rPr sz="1400" spc="-15" dirty="0">
                <a:solidFill>
                  <a:srgbClr val="3F3F3F"/>
                </a:solidFill>
                <a:latin typeface="Tahoma"/>
                <a:cs typeface="Tahoma"/>
              </a:rPr>
              <a:t> </a:t>
            </a:r>
            <a:r>
              <a:rPr sz="1400" dirty="0">
                <a:solidFill>
                  <a:srgbClr val="3F3F3F"/>
                </a:solidFill>
                <a:latin typeface="Tahoma"/>
                <a:cs typeface="Tahoma"/>
              </a:rPr>
              <a:t>our</a:t>
            </a:r>
            <a:r>
              <a:rPr sz="1400" spc="-15" dirty="0">
                <a:solidFill>
                  <a:srgbClr val="3F3F3F"/>
                </a:solidFill>
                <a:latin typeface="Tahoma"/>
                <a:cs typeface="Tahoma"/>
              </a:rPr>
              <a:t> </a:t>
            </a:r>
            <a:r>
              <a:rPr sz="1400" dirty="0">
                <a:solidFill>
                  <a:srgbClr val="3F3F3F"/>
                </a:solidFill>
                <a:latin typeface="Tahoma"/>
                <a:cs typeface="Tahoma"/>
              </a:rPr>
              <a:t>commitment</a:t>
            </a:r>
            <a:r>
              <a:rPr sz="1400" spc="-25" dirty="0">
                <a:solidFill>
                  <a:srgbClr val="3F3F3F"/>
                </a:solidFill>
                <a:latin typeface="Tahoma"/>
                <a:cs typeface="Tahoma"/>
              </a:rPr>
              <a:t> </a:t>
            </a:r>
            <a:r>
              <a:rPr sz="1400" dirty="0">
                <a:solidFill>
                  <a:srgbClr val="3F3F3F"/>
                </a:solidFill>
                <a:latin typeface="Tahoma"/>
                <a:cs typeface="Tahoma"/>
              </a:rPr>
              <a:t>to</a:t>
            </a:r>
            <a:r>
              <a:rPr sz="1400" spc="-15" dirty="0">
                <a:solidFill>
                  <a:srgbClr val="3F3F3F"/>
                </a:solidFill>
                <a:latin typeface="Tahoma"/>
                <a:cs typeface="Tahoma"/>
              </a:rPr>
              <a:t> </a:t>
            </a:r>
            <a:r>
              <a:rPr sz="1400" dirty="0">
                <a:solidFill>
                  <a:srgbClr val="3F3F3F"/>
                </a:solidFill>
                <a:latin typeface="Tahoma"/>
                <a:cs typeface="Tahoma"/>
              </a:rPr>
              <a:t>providing</a:t>
            </a:r>
            <a:r>
              <a:rPr sz="1400" spc="-10" dirty="0">
                <a:solidFill>
                  <a:srgbClr val="3F3F3F"/>
                </a:solidFill>
                <a:latin typeface="Tahoma"/>
                <a:cs typeface="Tahoma"/>
              </a:rPr>
              <a:t> </a:t>
            </a:r>
            <a:r>
              <a:rPr sz="1400" spc="-20" dirty="0">
                <a:solidFill>
                  <a:srgbClr val="3F3F3F"/>
                </a:solidFill>
                <a:latin typeface="Tahoma"/>
                <a:cs typeface="Tahoma"/>
              </a:rPr>
              <a:t>them </a:t>
            </a:r>
            <a:r>
              <a:rPr sz="1400" dirty="0">
                <a:solidFill>
                  <a:srgbClr val="3F3F3F"/>
                </a:solidFill>
                <a:latin typeface="Tahoma"/>
                <a:cs typeface="Tahoma"/>
              </a:rPr>
              <a:t>with</a:t>
            </a:r>
            <a:r>
              <a:rPr sz="1400" spc="-40" dirty="0">
                <a:solidFill>
                  <a:srgbClr val="3F3F3F"/>
                </a:solidFill>
                <a:latin typeface="Tahoma"/>
                <a:cs typeface="Tahoma"/>
              </a:rPr>
              <a:t> </a:t>
            </a:r>
            <a:r>
              <a:rPr sz="1400" dirty="0">
                <a:solidFill>
                  <a:srgbClr val="3F3F3F"/>
                </a:solidFill>
                <a:latin typeface="Tahoma"/>
                <a:cs typeface="Tahoma"/>
              </a:rPr>
              <a:t>the</a:t>
            </a:r>
            <a:r>
              <a:rPr sz="1400" spc="-15" dirty="0">
                <a:solidFill>
                  <a:srgbClr val="3F3F3F"/>
                </a:solidFill>
                <a:latin typeface="Tahoma"/>
                <a:cs typeface="Tahoma"/>
              </a:rPr>
              <a:t> </a:t>
            </a:r>
            <a:r>
              <a:rPr sz="1400" dirty="0">
                <a:solidFill>
                  <a:srgbClr val="3F3F3F"/>
                </a:solidFill>
                <a:latin typeface="Tahoma"/>
                <a:cs typeface="Tahoma"/>
              </a:rPr>
              <a:t>confidence</a:t>
            </a:r>
            <a:r>
              <a:rPr sz="1400" spc="-20" dirty="0">
                <a:solidFill>
                  <a:srgbClr val="3F3F3F"/>
                </a:solidFill>
                <a:latin typeface="Tahoma"/>
                <a:cs typeface="Tahoma"/>
              </a:rPr>
              <a:t> </a:t>
            </a:r>
            <a:r>
              <a:rPr sz="1400" dirty="0">
                <a:solidFill>
                  <a:srgbClr val="3F3F3F"/>
                </a:solidFill>
                <a:latin typeface="Tahoma"/>
                <a:cs typeface="Tahoma"/>
              </a:rPr>
              <a:t>that</a:t>
            </a:r>
            <a:r>
              <a:rPr sz="1400" spc="-25" dirty="0">
                <a:solidFill>
                  <a:srgbClr val="3F3F3F"/>
                </a:solidFill>
                <a:latin typeface="Tahoma"/>
                <a:cs typeface="Tahoma"/>
              </a:rPr>
              <a:t> </a:t>
            </a:r>
            <a:r>
              <a:rPr sz="1400" dirty="0">
                <a:solidFill>
                  <a:srgbClr val="3F3F3F"/>
                </a:solidFill>
                <a:latin typeface="Tahoma"/>
                <a:cs typeface="Tahoma"/>
              </a:rPr>
              <a:t>comes</a:t>
            </a:r>
            <a:r>
              <a:rPr sz="1400" spc="-20" dirty="0">
                <a:solidFill>
                  <a:srgbClr val="3F3F3F"/>
                </a:solidFill>
                <a:latin typeface="Tahoma"/>
                <a:cs typeface="Tahoma"/>
              </a:rPr>
              <a:t> </a:t>
            </a:r>
            <a:r>
              <a:rPr sz="1400" dirty="0">
                <a:solidFill>
                  <a:srgbClr val="3F3F3F"/>
                </a:solidFill>
                <a:latin typeface="Tahoma"/>
                <a:cs typeface="Tahoma"/>
              </a:rPr>
              <a:t>from</a:t>
            </a:r>
            <a:r>
              <a:rPr sz="1400" spc="-25" dirty="0">
                <a:solidFill>
                  <a:srgbClr val="3F3F3F"/>
                </a:solidFill>
                <a:latin typeface="Tahoma"/>
                <a:cs typeface="Tahoma"/>
              </a:rPr>
              <a:t> </a:t>
            </a:r>
            <a:r>
              <a:rPr sz="1400" dirty="0">
                <a:solidFill>
                  <a:srgbClr val="3F3F3F"/>
                </a:solidFill>
                <a:latin typeface="Tahoma"/>
                <a:cs typeface="Tahoma"/>
              </a:rPr>
              <a:t>knowing</a:t>
            </a:r>
            <a:r>
              <a:rPr sz="1400" spc="-15" dirty="0">
                <a:solidFill>
                  <a:srgbClr val="3F3F3F"/>
                </a:solidFill>
                <a:latin typeface="Tahoma"/>
                <a:cs typeface="Tahoma"/>
              </a:rPr>
              <a:t> </a:t>
            </a:r>
            <a:r>
              <a:rPr sz="1400" dirty="0">
                <a:solidFill>
                  <a:srgbClr val="3F3F3F"/>
                </a:solidFill>
                <a:latin typeface="Tahoma"/>
                <a:cs typeface="Tahoma"/>
              </a:rPr>
              <a:t>they</a:t>
            </a:r>
            <a:r>
              <a:rPr sz="1400" spc="-15" dirty="0">
                <a:solidFill>
                  <a:srgbClr val="3F3F3F"/>
                </a:solidFill>
                <a:latin typeface="Tahoma"/>
                <a:cs typeface="Tahoma"/>
              </a:rPr>
              <a:t> </a:t>
            </a:r>
            <a:r>
              <a:rPr sz="1400" spc="-20" dirty="0">
                <a:solidFill>
                  <a:srgbClr val="3F3F3F"/>
                </a:solidFill>
                <a:latin typeface="Tahoma"/>
                <a:cs typeface="Tahoma"/>
              </a:rPr>
              <a:t>have </a:t>
            </a:r>
            <a:r>
              <a:rPr sz="1400" dirty="0">
                <a:solidFill>
                  <a:srgbClr val="3F3F3F"/>
                </a:solidFill>
                <a:latin typeface="Tahoma"/>
                <a:cs typeface="Tahoma"/>
              </a:rPr>
              <a:t>assistance</a:t>
            </a:r>
            <a:r>
              <a:rPr sz="1400" spc="-25" dirty="0">
                <a:solidFill>
                  <a:srgbClr val="3F3F3F"/>
                </a:solidFill>
                <a:latin typeface="Tahoma"/>
                <a:cs typeface="Tahoma"/>
              </a:rPr>
              <a:t> </a:t>
            </a:r>
            <a:r>
              <a:rPr sz="1400" dirty="0">
                <a:solidFill>
                  <a:srgbClr val="3F3F3F"/>
                </a:solidFill>
                <a:latin typeface="Tahoma"/>
                <a:cs typeface="Tahoma"/>
              </a:rPr>
              <a:t>in</a:t>
            </a:r>
            <a:r>
              <a:rPr sz="1400" spc="-20" dirty="0">
                <a:solidFill>
                  <a:srgbClr val="3F3F3F"/>
                </a:solidFill>
                <a:latin typeface="Tahoma"/>
                <a:cs typeface="Tahoma"/>
              </a:rPr>
              <a:t> </a:t>
            </a:r>
            <a:r>
              <a:rPr sz="1400" dirty="0">
                <a:solidFill>
                  <a:srgbClr val="3F3F3F"/>
                </a:solidFill>
                <a:latin typeface="Tahoma"/>
                <a:cs typeface="Tahoma"/>
              </a:rPr>
              <a:t>being</a:t>
            </a:r>
            <a:r>
              <a:rPr sz="1400" spc="-15" dirty="0">
                <a:solidFill>
                  <a:srgbClr val="3F3F3F"/>
                </a:solidFill>
                <a:latin typeface="Tahoma"/>
                <a:cs typeface="Tahoma"/>
              </a:rPr>
              <a:t> </a:t>
            </a:r>
            <a:r>
              <a:rPr lang="en-US" sz="1400" spc="-15" dirty="0">
                <a:solidFill>
                  <a:srgbClr val="3F3F3F"/>
                </a:solidFill>
                <a:latin typeface="Tahoma"/>
                <a:cs typeface="Tahoma"/>
              </a:rPr>
              <a:t>better </a:t>
            </a:r>
            <a:r>
              <a:rPr sz="1400" dirty="0">
                <a:solidFill>
                  <a:srgbClr val="3F3F3F"/>
                </a:solidFill>
                <a:latin typeface="Tahoma"/>
                <a:cs typeface="Tahoma"/>
              </a:rPr>
              <a:t>prepared</a:t>
            </a:r>
            <a:r>
              <a:rPr sz="1400" spc="-15" dirty="0">
                <a:solidFill>
                  <a:srgbClr val="3F3F3F"/>
                </a:solidFill>
                <a:latin typeface="Tahoma"/>
                <a:cs typeface="Tahoma"/>
              </a:rPr>
              <a:t> </a:t>
            </a:r>
            <a:r>
              <a:rPr sz="1400" dirty="0">
                <a:solidFill>
                  <a:srgbClr val="3F3F3F"/>
                </a:solidFill>
                <a:latin typeface="Tahoma"/>
                <a:cs typeface="Tahoma"/>
              </a:rPr>
              <a:t>for</a:t>
            </a:r>
            <a:r>
              <a:rPr sz="1400" spc="-20" dirty="0">
                <a:solidFill>
                  <a:srgbClr val="3F3F3F"/>
                </a:solidFill>
                <a:latin typeface="Tahoma"/>
                <a:cs typeface="Tahoma"/>
              </a:rPr>
              <a:t> </a:t>
            </a:r>
            <a:r>
              <a:rPr sz="1400" dirty="0">
                <a:solidFill>
                  <a:srgbClr val="3F3F3F"/>
                </a:solidFill>
                <a:latin typeface="Tahoma"/>
                <a:cs typeface="Tahoma"/>
              </a:rPr>
              <a:t>whatever</a:t>
            </a:r>
            <a:r>
              <a:rPr sz="1400" spc="-20" dirty="0">
                <a:solidFill>
                  <a:srgbClr val="3F3F3F"/>
                </a:solidFill>
                <a:latin typeface="Tahoma"/>
                <a:cs typeface="Tahoma"/>
              </a:rPr>
              <a:t> </a:t>
            </a:r>
            <a:r>
              <a:rPr sz="1400" dirty="0">
                <a:solidFill>
                  <a:srgbClr val="3F3F3F"/>
                </a:solidFill>
                <a:latin typeface="Tahoma"/>
                <a:cs typeface="Tahoma"/>
              </a:rPr>
              <a:t>life</a:t>
            </a:r>
            <a:r>
              <a:rPr sz="1400" spc="-15" dirty="0">
                <a:solidFill>
                  <a:srgbClr val="3F3F3F"/>
                </a:solidFill>
                <a:latin typeface="Tahoma"/>
                <a:cs typeface="Tahoma"/>
              </a:rPr>
              <a:t> </a:t>
            </a:r>
            <a:r>
              <a:rPr sz="1400" dirty="0">
                <a:solidFill>
                  <a:srgbClr val="3F3F3F"/>
                </a:solidFill>
                <a:latin typeface="Tahoma"/>
                <a:cs typeface="Tahoma"/>
              </a:rPr>
              <a:t>may</a:t>
            </a:r>
            <a:r>
              <a:rPr sz="1400" spc="-10" dirty="0">
                <a:solidFill>
                  <a:srgbClr val="3F3F3F"/>
                </a:solidFill>
                <a:latin typeface="Tahoma"/>
                <a:cs typeface="Tahoma"/>
              </a:rPr>
              <a:t> bring.</a:t>
            </a:r>
            <a:endParaRPr lang="en-US" sz="1400" spc="-10" dirty="0">
              <a:solidFill>
                <a:srgbClr val="3F3F3F"/>
              </a:solidFill>
              <a:latin typeface="Tahoma"/>
              <a:cs typeface="Tahoma"/>
            </a:endParaRPr>
          </a:p>
          <a:p>
            <a:pPr marL="12700" marR="5080">
              <a:lnSpc>
                <a:spcPct val="120000"/>
              </a:lnSpc>
            </a:pPr>
            <a:endParaRPr lang="en-US" sz="1400" spc="-10" dirty="0">
              <a:solidFill>
                <a:srgbClr val="3F3F3F"/>
              </a:solidFill>
              <a:latin typeface="Tahoma"/>
              <a:cs typeface="Tahoma"/>
            </a:endParaRPr>
          </a:p>
          <a:p>
            <a:pPr marL="12700" marR="5080">
              <a:lnSpc>
                <a:spcPct val="120000"/>
              </a:lnSpc>
            </a:pPr>
            <a:r>
              <a:rPr lang="en-US" sz="1400" spc="-10" dirty="0">
                <a:solidFill>
                  <a:srgbClr val="3F3F3F"/>
                </a:solidFill>
                <a:latin typeface="Tahoma"/>
                <a:cs typeface="Tahoma"/>
              </a:rPr>
              <a:t>Now you can offer your clients various Aflac Medicare Supplement plans from a name they already know and trust.</a:t>
            </a:r>
          </a:p>
          <a:p>
            <a:pPr marL="12700" marR="5080">
              <a:lnSpc>
                <a:spcPct val="120000"/>
              </a:lnSpc>
            </a:pPr>
            <a:endParaRPr lang="en-US" sz="1400" spc="-10" dirty="0">
              <a:solidFill>
                <a:srgbClr val="3F3F3F"/>
              </a:solidFill>
              <a:latin typeface="Tahoma"/>
              <a:cs typeface="Tahoma"/>
            </a:endParaRPr>
          </a:p>
          <a:p>
            <a:pPr marL="12700" marR="5080">
              <a:lnSpc>
                <a:spcPct val="120000"/>
              </a:lnSpc>
            </a:pPr>
            <a:endParaRPr lang="en-US" sz="1400" spc="-10" dirty="0">
              <a:solidFill>
                <a:srgbClr val="3F3F3F"/>
              </a:solidFill>
              <a:latin typeface="Tahoma"/>
              <a:cs typeface="Tahoma"/>
            </a:endParaRPr>
          </a:p>
        </p:txBody>
      </p:sp>
      <p:pic>
        <p:nvPicPr>
          <p:cNvPr id="8" name="object 8"/>
          <p:cNvPicPr>
            <a:picLocks noChangeAspect="1"/>
          </p:cNvPicPr>
          <p:nvPr/>
        </p:nvPicPr>
        <p:blipFill>
          <a:blip r:embed="rId2" cstate="print"/>
          <a:stretch>
            <a:fillRect/>
          </a:stretch>
        </p:blipFill>
        <p:spPr>
          <a:xfrm>
            <a:off x="533400" y="2622450"/>
            <a:ext cx="3256050" cy="1041185"/>
          </a:xfrm>
          <a:prstGeom prst="rect">
            <a:avLst/>
          </a:prstGeom>
        </p:spPr>
      </p:pic>
      <p:pic>
        <p:nvPicPr>
          <p:cNvPr id="1026" name="Picture 2" descr="AM Best Affirms PURE's A+ (Superior) Financial Strength Rating">
            <a:extLst>
              <a:ext uri="{FF2B5EF4-FFF2-40B4-BE49-F238E27FC236}">
                <a16:creationId xmlns:a16="http://schemas.microsoft.com/office/drawing/2014/main" id="{2C805B9B-84AD-4533-8650-C45C00F5D1B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490678" y="2884925"/>
            <a:ext cx="1786922" cy="68485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CC0019C3-5966-4803-82CC-418EBF0C69A5}"/>
              </a:ext>
            </a:extLst>
          </p:cNvPr>
          <p:cNvSpPr txBox="1"/>
          <p:nvPr/>
        </p:nvSpPr>
        <p:spPr>
          <a:xfrm>
            <a:off x="4563412" y="3826346"/>
            <a:ext cx="6492240" cy="581634"/>
          </a:xfrm>
          <a:prstGeom prst="rect">
            <a:avLst/>
          </a:prstGeom>
          <a:noFill/>
        </p:spPr>
        <p:txBody>
          <a:bodyPr wrap="square">
            <a:spAutoFit/>
          </a:bodyPr>
          <a:lstStyle/>
          <a:p>
            <a:pPr marL="12700" marR="183515">
              <a:lnSpc>
                <a:spcPct val="120000"/>
              </a:lnSpc>
              <a:spcBef>
                <a:spcPts val="1200"/>
              </a:spcBef>
            </a:pPr>
            <a:r>
              <a:rPr lang="en-US" sz="1400" spc="-20" dirty="0">
                <a:solidFill>
                  <a:srgbClr val="3F3F3F"/>
                </a:solidFill>
                <a:latin typeface="Tahoma"/>
                <a:cs typeface="Tahoma"/>
              </a:rPr>
              <a:t>Aflac is well regarded as an ethical and diverse company.  Together with strong financial results, Aflac is a Fortune Most Admired Company. </a:t>
            </a:r>
            <a:endParaRPr lang="en-US" sz="1400" dirty="0">
              <a:latin typeface="Tahoma"/>
              <a:cs typeface="Tahoma"/>
            </a:endParaRPr>
          </a:p>
        </p:txBody>
      </p:sp>
      <p:sp>
        <p:nvSpPr>
          <p:cNvPr id="29" name="TextBox 28">
            <a:extLst>
              <a:ext uri="{FF2B5EF4-FFF2-40B4-BE49-F238E27FC236}">
                <a16:creationId xmlns:a16="http://schemas.microsoft.com/office/drawing/2014/main" id="{968DEB1E-7724-4B7F-AE5D-F9F5745727D2}"/>
              </a:ext>
            </a:extLst>
          </p:cNvPr>
          <p:cNvSpPr txBox="1"/>
          <p:nvPr/>
        </p:nvSpPr>
        <p:spPr>
          <a:xfrm>
            <a:off x="4563412" y="2882014"/>
            <a:ext cx="4810759" cy="840166"/>
          </a:xfrm>
          <a:prstGeom prst="rect">
            <a:avLst/>
          </a:prstGeom>
          <a:noFill/>
        </p:spPr>
        <p:txBody>
          <a:bodyPr wrap="square">
            <a:spAutoFit/>
          </a:bodyPr>
          <a:lstStyle/>
          <a:p>
            <a:pPr marL="12700" marR="183515">
              <a:lnSpc>
                <a:spcPct val="120000"/>
              </a:lnSpc>
              <a:spcBef>
                <a:spcPts val="1200"/>
              </a:spcBef>
            </a:pPr>
            <a:r>
              <a:rPr lang="en-US" sz="1400" spc="-20" dirty="0">
                <a:solidFill>
                  <a:srgbClr val="3F3F3F"/>
                </a:solidFill>
                <a:latin typeface="Tahoma"/>
                <a:cs typeface="Tahoma"/>
              </a:rPr>
              <a:t>In June 2022, AM Best affirmed the Financial Strength Rating (FSR) of A+ (Superior) of the Aflac family of companies. </a:t>
            </a:r>
          </a:p>
        </p:txBody>
      </p:sp>
      <p:grpSp>
        <p:nvGrpSpPr>
          <p:cNvPr id="11" name="Group 10">
            <a:extLst>
              <a:ext uri="{FF2B5EF4-FFF2-40B4-BE49-F238E27FC236}">
                <a16:creationId xmlns:a16="http://schemas.microsoft.com/office/drawing/2014/main" id="{DCE4575F-47EB-4269-83BF-41792ED54C16}"/>
              </a:ext>
            </a:extLst>
          </p:cNvPr>
          <p:cNvGrpSpPr/>
          <p:nvPr/>
        </p:nvGrpSpPr>
        <p:grpSpPr>
          <a:xfrm>
            <a:off x="5486400" y="4831500"/>
            <a:ext cx="5500681" cy="1112100"/>
            <a:chOff x="4647249" y="6149804"/>
            <a:chExt cx="5500681" cy="1112100"/>
          </a:xfrm>
        </p:grpSpPr>
        <p:pic>
          <p:nvPicPr>
            <p:cNvPr id="12" name="Picture 11">
              <a:extLst>
                <a:ext uri="{FF2B5EF4-FFF2-40B4-BE49-F238E27FC236}">
                  <a16:creationId xmlns:a16="http://schemas.microsoft.com/office/drawing/2014/main" id="{B6DE0237-0AB7-42D7-A479-BE68D4C7F774}"/>
                </a:ext>
              </a:extLst>
            </p:cNvPr>
            <p:cNvPicPr>
              <a:picLocks noChangeAspect="1"/>
            </p:cNvPicPr>
            <p:nvPr/>
          </p:nvPicPr>
          <p:blipFill rotWithShape="1">
            <a:blip r:embed="rId5"/>
            <a:srcRect l="88536"/>
            <a:stretch/>
          </p:blipFill>
          <p:spPr>
            <a:xfrm>
              <a:off x="9368305" y="6149804"/>
              <a:ext cx="779625" cy="1112100"/>
            </a:xfrm>
            <a:prstGeom prst="rect">
              <a:avLst/>
            </a:prstGeom>
          </p:spPr>
        </p:pic>
        <p:pic>
          <p:nvPicPr>
            <p:cNvPr id="13" name="Picture 12">
              <a:extLst>
                <a:ext uri="{FF2B5EF4-FFF2-40B4-BE49-F238E27FC236}">
                  <a16:creationId xmlns:a16="http://schemas.microsoft.com/office/drawing/2014/main" id="{DC8149AE-4C0A-4F79-A504-1E8B219B4F07}"/>
                </a:ext>
              </a:extLst>
            </p:cNvPr>
            <p:cNvPicPr>
              <a:picLocks noChangeAspect="1"/>
            </p:cNvPicPr>
            <p:nvPr/>
          </p:nvPicPr>
          <p:blipFill rotWithShape="1">
            <a:blip r:embed="rId6"/>
            <a:srcRect l="14719" r="16048"/>
            <a:stretch/>
          </p:blipFill>
          <p:spPr>
            <a:xfrm>
              <a:off x="8229600" y="6219334"/>
              <a:ext cx="950119" cy="914908"/>
            </a:xfrm>
            <a:prstGeom prst="rect">
              <a:avLst/>
            </a:prstGeom>
          </p:spPr>
        </p:pic>
        <p:pic>
          <p:nvPicPr>
            <p:cNvPr id="14" name="Picture 13">
              <a:extLst>
                <a:ext uri="{FF2B5EF4-FFF2-40B4-BE49-F238E27FC236}">
                  <a16:creationId xmlns:a16="http://schemas.microsoft.com/office/drawing/2014/main" id="{583E0737-775B-4E78-9C44-75C492228B1B}"/>
                </a:ext>
              </a:extLst>
            </p:cNvPr>
            <p:cNvPicPr>
              <a:picLocks noChangeAspect="1"/>
            </p:cNvPicPr>
            <p:nvPr/>
          </p:nvPicPr>
          <p:blipFill rotWithShape="1">
            <a:blip r:embed="rId5"/>
            <a:srcRect r="48442"/>
            <a:stretch/>
          </p:blipFill>
          <p:spPr>
            <a:xfrm>
              <a:off x="4647249" y="6149804"/>
              <a:ext cx="3506152" cy="1112100"/>
            </a:xfrm>
            <a:prstGeom prst="rect">
              <a:avLst/>
            </a:prstGeom>
          </p:spPr>
        </p:pic>
      </p:grpSp>
      <p:sp>
        <p:nvSpPr>
          <p:cNvPr id="16" name="TextBox 15">
            <a:extLst>
              <a:ext uri="{FF2B5EF4-FFF2-40B4-BE49-F238E27FC236}">
                <a16:creationId xmlns:a16="http://schemas.microsoft.com/office/drawing/2014/main" id="{AE35D4E4-E024-4303-AA62-9808CB9E2A8D}"/>
              </a:ext>
            </a:extLst>
          </p:cNvPr>
          <p:cNvSpPr txBox="1"/>
          <p:nvPr/>
        </p:nvSpPr>
        <p:spPr>
          <a:xfrm>
            <a:off x="4495800" y="6135469"/>
            <a:ext cx="7620000" cy="646331"/>
          </a:xfrm>
          <a:prstGeom prst="rect">
            <a:avLst/>
          </a:prstGeom>
          <a:noFill/>
        </p:spPr>
        <p:txBody>
          <a:bodyPr wrap="square">
            <a:spAutoFit/>
          </a:bodyPr>
          <a:lstStyle/>
          <a:p>
            <a:r>
              <a:rPr lang="en-US" sz="1200" dirty="0">
                <a:solidFill>
                  <a:srgbClr val="3F3F3F"/>
                </a:solidFill>
                <a:latin typeface="Tahoma" panose="020B0604030504040204" pitchFamily="34" charset="0"/>
                <a:ea typeface="Tahoma" panose="020B0604030504040204" pitchFamily="34" charset="0"/>
                <a:cs typeface="Tahoma" panose="020B0604030504040204" pitchFamily="34" charset="0"/>
              </a:rPr>
              <a:t>These awards pertain to American Family Life Assurance Company of Columbus. </a:t>
            </a:r>
          </a:p>
          <a:p>
            <a:r>
              <a:rPr lang="en-US" sz="1200" dirty="0">
                <a:solidFill>
                  <a:srgbClr val="3F3F3F"/>
                </a:solidFill>
                <a:latin typeface="Tahoma" panose="020B0604030504040204" pitchFamily="34" charset="0"/>
                <a:ea typeface="Tahoma" panose="020B0604030504040204" pitchFamily="34" charset="0"/>
                <a:cs typeface="Tahoma" panose="020B0604030504040204" pitchFamily="34" charset="0"/>
              </a:rPr>
              <a:t>© 2022 Aflac Incorporated. </a:t>
            </a:r>
          </a:p>
          <a:p>
            <a:r>
              <a:rPr lang="en-US" sz="1200" dirty="0">
                <a:solidFill>
                  <a:srgbClr val="3F3F3F"/>
                </a:solidFill>
                <a:latin typeface="Tahoma" panose="020B0604030504040204" pitchFamily="34" charset="0"/>
                <a:ea typeface="Tahoma" panose="020B0604030504040204" pitchFamily="34" charset="0"/>
                <a:cs typeface="Tahoma" panose="020B0604030504040204" pitchFamily="34" charset="0"/>
              </a:rPr>
              <a:t>Agents appointed with Tier One Insurance Company are independent agents and are not employees of Aflac.</a:t>
            </a:r>
          </a:p>
        </p:txBody>
      </p:sp>
    </p:spTree>
    <p:extLst>
      <p:ext uri="{BB962C8B-B14F-4D97-AF65-F5344CB8AC3E}">
        <p14:creationId xmlns:p14="http://schemas.microsoft.com/office/powerpoint/2010/main" val="1475863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 y="0"/>
            <a:ext cx="12188825" cy="6858000"/>
            <a:chOff x="1" y="0"/>
            <a:chExt cx="12188825" cy="6858000"/>
          </a:xfrm>
        </p:grpSpPr>
        <p:pic>
          <p:nvPicPr>
            <p:cNvPr id="3" name="object 3"/>
            <p:cNvPicPr/>
            <p:nvPr/>
          </p:nvPicPr>
          <p:blipFill>
            <a:blip r:embed="rId2" cstate="print"/>
            <a:stretch>
              <a:fillRect/>
            </a:stretch>
          </p:blipFill>
          <p:spPr>
            <a:xfrm>
              <a:off x="1" y="0"/>
              <a:ext cx="12188823" cy="6857999"/>
            </a:xfrm>
            <a:prstGeom prst="rect">
              <a:avLst/>
            </a:prstGeom>
          </p:spPr>
        </p:pic>
        <p:pic>
          <p:nvPicPr>
            <p:cNvPr id="4" name="object 4"/>
            <p:cNvPicPr/>
            <p:nvPr/>
          </p:nvPicPr>
          <p:blipFill>
            <a:blip r:embed="rId3" cstate="print"/>
            <a:stretch>
              <a:fillRect/>
            </a:stretch>
          </p:blipFill>
          <p:spPr>
            <a:xfrm>
              <a:off x="10272284" y="6119273"/>
              <a:ext cx="1664812" cy="541016"/>
            </a:xfrm>
            <a:prstGeom prst="rect">
              <a:avLst/>
            </a:prstGeom>
          </p:spPr>
        </p:pic>
      </p:grpSp>
      <p:sp>
        <p:nvSpPr>
          <p:cNvPr id="6" name="object 6"/>
          <p:cNvSpPr txBox="1"/>
          <p:nvPr/>
        </p:nvSpPr>
        <p:spPr>
          <a:xfrm>
            <a:off x="712054" y="3639820"/>
            <a:ext cx="5591175" cy="887422"/>
          </a:xfrm>
          <a:prstGeom prst="rect">
            <a:avLst/>
          </a:prstGeom>
        </p:spPr>
        <p:txBody>
          <a:bodyPr vert="horz" wrap="square" lIns="0" tIns="12700" rIns="0" bIns="0" rtlCol="0">
            <a:spAutoFit/>
          </a:bodyPr>
          <a:lstStyle/>
          <a:p>
            <a:pPr marL="12700">
              <a:lnSpc>
                <a:spcPct val="100000"/>
              </a:lnSpc>
              <a:spcBef>
                <a:spcPts val="100"/>
              </a:spcBef>
            </a:pPr>
            <a:r>
              <a:rPr lang="en-US" sz="2800" dirty="0">
                <a:solidFill>
                  <a:srgbClr val="FFFFFF"/>
                </a:solidFill>
                <a:latin typeface="Tahoma"/>
                <a:cs typeface="Tahoma"/>
              </a:rPr>
              <a:t>Medicare Supplement </a:t>
            </a:r>
            <a:r>
              <a:rPr sz="2800" spc="-10" dirty="0">
                <a:solidFill>
                  <a:srgbClr val="FFFFFF"/>
                </a:solidFill>
                <a:latin typeface="Tahoma"/>
                <a:cs typeface="Tahoma"/>
              </a:rPr>
              <a:t>Insurance</a:t>
            </a:r>
            <a:endParaRPr lang="en-US" sz="2800" spc="-10" dirty="0">
              <a:solidFill>
                <a:srgbClr val="FFFFFF"/>
              </a:solidFill>
              <a:latin typeface="Tahoma"/>
              <a:cs typeface="Tahoma"/>
            </a:endParaRPr>
          </a:p>
          <a:p>
            <a:pPr marL="12700">
              <a:lnSpc>
                <a:spcPct val="100000"/>
              </a:lnSpc>
              <a:spcBef>
                <a:spcPts val="100"/>
              </a:spcBef>
            </a:pPr>
            <a:r>
              <a:rPr lang="en-US" sz="2800" spc="-10" dirty="0">
                <a:solidFill>
                  <a:srgbClr val="FFFFFF"/>
                </a:solidFill>
                <a:latin typeface="Tahoma"/>
                <a:cs typeface="Tahoma"/>
              </a:rPr>
              <a:t>Product Overview</a:t>
            </a:r>
            <a:endParaRPr sz="2800" dirty="0">
              <a:latin typeface="Tahoma"/>
              <a:cs typeface="Tahoma"/>
            </a:endParaRPr>
          </a:p>
        </p:txBody>
      </p:sp>
      <p:grpSp>
        <p:nvGrpSpPr>
          <p:cNvPr id="7" name="object 7"/>
          <p:cNvGrpSpPr/>
          <p:nvPr/>
        </p:nvGrpSpPr>
        <p:grpSpPr>
          <a:xfrm>
            <a:off x="-1" y="5947069"/>
            <a:ext cx="12188825" cy="910590"/>
            <a:chOff x="-1" y="5947069"/>
            <a:chExt cx="12188825" cy="910590"/>
          </a:xfrm>
        </p:grpSpPr>
        <p:sp>
          <p:nvSpPr>
            <p:cNvPr id="8" name="object 8"/>
            <p:cNvSpPr/>
            <p:nvPr/>
          </p:nvSpPr>
          <p:spPr>
            <a:xfrm>
              <a:off x="-1" y="5947069"/>
              <a:ext cx="12188825" cy="910590"/>
            </a:xfrm>
            <a:custGeom>
              <a:avLst/>
              <a:gdLst/>
              <a:ahLst/>
              <a:cxnLst/>
              <a:rect l="l" t="t" r="r" b="b"/>
              <a:pathLst>
                <a:path w="12188825" h="910590">
                  <a:moveTo>
                    <a:pt x="12188824" y="0"/>
                  </a:moveTo>
                  <a:lnTo>
                    <a:pt x="0" y="0"/>
                  </a:lnTo>
                  <a:lnTo>
                    <a:pt x="0" y="910038"/>
                  </a:lnTo>
                  <a:lnTo>
                    <a:pt x="12188824" y="910038"/>
                  </a:lnTo>
                  <a:lnTo>
                    <a:pt x="12188824" y="0"/>
                  </a:lnTo>
                  <a:close/>
                </a:path>
              </a:pathLst>
            </a:custGeom>
            <a:solidFill>
              <a:srgbClr val="FFFFFF"/>
            </a:solidFill>
          </p:spPr>
          <p:txBody>
            <a:bodyPr wrap="square" lIns="0" tIns="0" rIns="0" bIns="0" rtlCol="0"/>
            <a:lstStyle/>
            <a:p>
              <a:endParaRPr/>
            </a:p>
          </p:txBody>
        </p:sp>
        <p:pic>
          <p:nvPicPr>
            <p:cNvPr id="10" name="object 10"/>
            <p:cNvPicPr/>
            <p:nvPr/>
          </p:nvPicPr>
          <p:blipFill>
            <a:blip r:embed="rId3" cstate="print"/>
            <a:stretch>
              <a:fillRect/>
            </a:stretch>
          </p:blipFill>
          <p:spPr>
            <a:xfrm>
              <a:off x="10272284" y="6118572"/>
              <a:ext cx="1664812" cy="540874"/>
            </a:xfrm>
            <a:prstGeom prst="rect">
              <a:avLst/>
            </a:prstGeom>
          </p:spPr>
        </p:pic>
      </p:grpSp>
      <p:sp>
        <p:nvSpPr>
          <p:cNvPr id="11" name="object 11">
            <a:extLst>
              <a:ext uri="{FF2B5EF4-FFF2-40B4-BE49-F238E27FC236}">
                <a16:creationId xmlns:a16="http://schemas.microsoft.com/office/drawing/2014/main" id="{AA458BEA-3898-4777-96AC-79E45187EB0A}"/>
              </a:ext>
            </a:extLst>
          </p:cNvPr>
          <p:cNvSpPr txBox="1"/>
          <p:nvPr/>
        </p:nvSpPr>
        <p:spPr>
          <a:xfrm>
            <a:off x="712054" y="6369623"/>
            <a:ext cx="9235786" cy="197490"/>
          </a:xfrm>
          <a:prstGeom prst="rect">
            <a:avLst/>
          </a:prstGeom>
        </p:spPr>
        <p:txBody>
          <a:bodyPr vert="horz" wrap="square" lIns="0" tIns="12700" rIns="0" bIns="0" rtlCol="0">
            <a:spAutoFit/>
          </a:bodyPr>
          <a:lstStyle/>
          <a:p>
            <a:pPr marL="12700">
              <a:lnSpc>
                <a:spcPct val="100000"/>
              </a:lnSpc>
              <a:spcBef>
                <a:spcPts val="100"/>
              </a:spcBef>
            </a:pP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For agent use only. Not for public use or distribution.</a:t>
            </a:r>
            <a:endParaRPr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4396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5083" y="6392164"/>
            <a:ext cx="96520"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F3F3F"/>
                </a:solidFill>
                <a:latin typeface="Arial"/>
                <a:cs typeface="Arial"/>
              </a:rPr>
              <a:t>3</a:t>
            </a:r>
            <a:endParaRPr sz="1000">
              <a:latin typeface="Arial"/>
              <a:cs typeface="Arial"/>
            </a:endParaRPr>
          </a:p>
        </p:txBody>
      </p:sp>
      <p:pic>
        <p:nvPicPr>
          <p:cNvPr id="3" name="object 3"/>
          <p:cNvPicPr/>
          <p:nvPr/>
        </p:nvPicPr>
        <p:blipFill>
          <a:blip r:embed="rId2" cstate="print"/>
          <a:stretch>
            <a:fillRect/>
          </a:stretch>
        </p:blipFill>
        <p:spPr>
          <a:xfrm>
            <a:off x="6094412" y="0"/>
            <a:ext cx="6094412" cy="6857999"/>
          </a:xfrm>
          <a:prstGeom prst="rect">
            <a:avLst/>
          </a:prstGeom>
        </p:spPr>
      </p:pic>
      <p:grpSp>
        <p:nvGrpSpPr>
          <p:cNvPr id="6" name="object 6"/>
          <p:cNvGrpSpPr/>
          <p:nvPr/>
        </p:nvGrpSpPr>
        <p:grpSpPr>
          <a:xfrm>
            <a:off x="0" y="5984874"/>
            <a:ext cx="12192000" cy="873125"/>
            <a:chOff x="0" y="5984874"/>
            <a:chExt cx="12192000" cy="873125"/>
          </a:xfrm>
        </p:grpSpPr>
        <p:pic>
          <p:nvPicPr>
            <p:cNvPr id="7" name="object 7"/>
            <p:cNvPicPr/>
            <p:nvPr/>
          </p:nvPicPr>
          <p:blipFill>
            <a:blip r:embed="rId3" cstate="print"/>
            <a:stretch>
              <a:fillRect/>
            </a:stretch>
          </p:blipFill>
          <p:spPr>
            <a:xfrm>
              <a:off x="11218484" y="6372947"/>
              <a:ext cx="712214" cy="227745"/>
            </a:xfrm>
            <a:prstGeom prst="rect">
              <a:avLst/>
            </a:prstGeom>
          </p:spPr>
        </p:pic>
        <p:sp>
          <p:nvSpPr>
            <p:cNvPr id="8" name="object 8"/>
            <p:cNvSpPr/>
            <p:nvPr/>
          </p:nvSpPr>
          <p:spPr>
            <a:xfrm>
              <a:off x="0" y="5984874"/>
              <a:ext cx="12192000" cy="873125"/>
            </a:xfrm>
            <a:custGeom>
              <a:avLst/>
              <a:gdLst/>
              <a:ahLst/>
              <a:cxnLst/>
              <a:rect l="l" t="t" r="r" b="b"/>
              <a:pathLst>
                <a:path w="12192000" h="873125">
                  <a:moveTo>
                    <a:pt x="12192000" y="0"/>
                  </a:moveTo>
                  <a:lnTo>
                    <a:pt x="0" y="0"/>
                  </a:lnTo>
                  <a:lnTo>
                    <a:pt x="0" y="873124"/>
                  </a:lnTo>
                  <a:lnTo>
                    <a:pt x="12192000" y="873124"/>
                  </a:lnTo>
                  <a:lnTo>
                    <a:pt x="12192000" y="0"/>
                  </a:lnTo>
                  <a:close/>
                </a:path>
              </a:pathLst>
            </a:custGeom>
            <a:solidFill>
              <a:srgbClr val="01A7E1"/>
            </a:solidFill>
          </p:spPr>
          <p:txBody>
            <a:bodyPr wrap="square" lIns="0" tIns="0" rIns="0" bIns="0" rtlCol="0"/>
            <a:lstStyle/>
            <a:p>
              <a:endParaRPr b="1"/>
            </a:p>
          </p:txBody>
        </p:sp>
        <p:pic>
          <p:nvPicPr>
            <p:cNvPr id="9" name="object 9"/>
            <p:cNvPicPr/>
            <p:nvPr/>
          </p:nvPicPr>
          <p:blipFill>
            <a:blip r:embed="rId4" cstate="print"/>
            <a:stretch>
              <a:fillRect/>
            </a:stretch>
          </p:blipFill>
          <p:spPr>
            <a:xfrm>
              <a:off x="341313" y="6208712"/>
              <a:ext cx="1358899" cy="452436"/>
            </a:xfrm>
            <a:prstGeom prst="rect">
              <a:avLst/>
            </a:prstGeom>
          </p:spPr>
        </p:pic>
      </p:grpSp>
      <p:sp>
        <p:nvSpPr>
          <p:cNvPr id="12" name="object 4">
            <a:extLst>
              <a:ext uri="{FF2B5EF4-FFF2-40B4-BE49-F238E27FC236}">
                <a16:creationId xmlns:a16="http://schemas.microsoft.com/office/drawing/2014/main" id="{4325D9C1-C1E0-494D-BC24-970B19AA02BA}"/>
              </a:ext>
            </a:extLst>
          </p:cNvPr>
          <p:cNvSpPr txBox="1">
            <a:spLocks/>
          </p:cNvSpPr>
          <p:nvPr/>
        </p:nvSpPr>
        <p:spPr>
          <a:xfrm>
            <a:off x="341313" y="521715"/>
            <a:ext cx="5449887" cy="747319"/>
          </a:xfrm>
          <a:prstGeom prst="rect">
            <a:avLst/>
          </a:prstGeom>
        </p:spPr>
        <p:txBody>
          <a:bodyPr vert="horz" wrap="square" lIns="0" tIns="52069" rIns="0" bIns="0" rtlCol="0">
            <a:spAutoFit/>
          </a:bodyPr>
          <a:lstStyle>
            <a:lvl1pPr>
              <a:defRPr sz="2600" b="1" i="0">
                <a:solidFill>
                  <a:schemeClr val="bg1"/>
                </a:solidFill>
                <a:latin typeface="Tahoma"/>
                <a:ea typeface="+mj-ea"/>
                <a:cs typeface="Tahoma"/>
              </a:defRPr>
            </a:lvl1pPr>
          </a:lstStyle>
          <a:p>
            <a:pPr marL="12700" marR="5080">
              <a:lnSpc>
                <a:spcPct val="90700"/>
              </a:lnSpc>
              <a:spcBef>
                <a:spcPts val="409"/>
              </a:spcBef>
            </a:pPr>
            <a:r>
              <a:rPr lang="en-US" sz="2800" dirty="0">
                <a:solidFill>
                  <a:srgbClr val="00A7E1"/>
                </a:solidFill>
              </a:rPr>
              <a:t>Why Medicare Supplement</a:t>
            </a:r>
            <a:r>
              <a:rPr lang="en-US" sz="2800" spc="-20" dirty="0">
                <a:solidFill>
                  <a:srgbClr val="00A7E1"/>
                </a:solidFill>
              </a:rPr>
              <a:t>?</a:t>
            </a:r>
            <a:endParaRPr lang="en-US" sz="2800" dirty="0"/>
          </a:p>
          <a:p>
            <a:pPr marL="12700">
              <a:spcBef>
                <a:spcPts val="234"/>
              </a:spcBef>
            </a:pPr>
            <a:r>
              <a:rPr lang="en-US" sz="1800" dirty="0">
                <a:solidFill>
                  <a:srgbClr val="00A7E1"/>
                </a:solidFill>
                <a:latin typeface="Arial"/>
                <a:cs typeface="Arial"/>
              </a:rPr>
              <a:t>Coverage your clients can count on</a:t>
            </a:r>
            <a:endParaRPr lang="en-US" sz="1800" dirty="0">
              <a:latin typeface="Arial"/>
              <a:cs typeface="Arial"/>
            </a:endParaRPr>
          </a:p>
        </p:txBody>
      </p:sp>
      <p:sp>
        <p:nvSpPr>
          <p:cNvPr id="10" name="object 7">
            <a:extLst>
              <a:ext uri="{FF2B5EF4-FFF2-40B4-BE49-F238E27FC236}">
                <a16:creationId xmlns:a16="http://schemas.microsoft.com/office/drawing/2014/main" id="{1252AAC9-71FC-45F3-B64D-E03B0F7E37C6}"/>
              </a:ext>
            </a:extLst>
          </p:cNvPr>
          <p:cNvSpPr txBox="1"/>
          <p:nvPr/>
        </p:nvSpPr>
        <p:spPr>
          <a:xfrm>
            <a:off x="623134" y="1562100"/>
            <a:ext cx="4939466" cy="2905219"/>
          </a:xfrm>
          <a:prstGeom prst="rect">
            <a:avLst/>
          </a:prstGeom>
        </p:spPr>
        <p:txBody>
          <a:bodyPr vert="horz" wrap="square" lIns="0" tIns="12065" rIns="0" bIns="0" rtlCol="0">
            <a:spAutoFit/>
          </a:bodyPr>
          <a:lstStyle/>
          <a:p>
            <a:pPr marL="12700" marR="5080">
              <a:lnSpc>
                <a:spcPct val="120000"/>
              </a:lnSpc>
              <a:spcBef>
                <a:spcPts val="95"/>
              </a:spcBef>
            </a:pPr>
            <a:r>
              <a:rPr lang="en-US" sz="1400" dirty="0">
                <a:solidFill>
                  <a:srgbClr val="3F3F3F"/>
                </a:solidFill>
                <a:latin typeface="Tahoma"/>
                <a:cs typeface="Tahoma"/>
              </a:rPr>
              <a:t>When it comes to Medicare Supplement insurance, selecting the right plan is important. Aflac offers Medicare Supplement Plans A, F, G and N, each of which can help fill some of the gaps in Medicare coverage. </a:t>
            </a:r>
          </a:p>
          <a:p>
            <a:pPr marL="12700" marR="5080">
              <a:lnSpc>
                <a:spcPct val="120000"/>
              </a:lnSpc>
              <a:spcBef>
                <a:spcPts val="95"/>
              </a:spcBef>
            </a:pPr>
            <a:endParaRPr lang="en-US" sz="1400" dirty="0">
              <a:solidFill>
                <a:srgbClr val="3F3F3F"/>
              </a:solidFill>
              <a:latin typeface="Tahoma"/>
              <a:cs typeface="Tahoma"/>
            </a:endParaRPr>
          </a:p>
          <a:p>
            <a:pPr marL="12700" marR="5080">
              <a:lnSpc>
                <a:spcPct val="120000"/>
              </a:lnSpc>
              <a:spcBef>
                <a:spcPts val="95"/>
              </a:spcBef>
            </a:pPr>
            <a:r>
              <a:rPr lang="en-US" sz="1400" dirty="0">
                <a:solidFill>
                  <a:srgbClr val="3F3F3F"/>
                </a:solidFill>
                <a:latin typeface="Tahoma"/>
                <a:cs typeface="Tahoma"/>
              </a:rPr>
              <a:t>Your clients will benefit from:</a:t>
            </a:r>
          </a:p>
          <a:p>
            <a:pPr marL="298450" marR="5080" indent="-285750">
              <a:lnSpc>
                <a:spcPct val="120000"/>
              </a:lnSpc>
              <a:spcBef>
                <a:spcPts val="95"/>
              </a:spcBef>
              <a:buFont typeface="Arial" panose="020B0604020202020204" pitchFamily="34" charset="0"/>
              <a:buChar char="•"/>
            </a:pPr>
            <a:r>
              <a:rPr lang="en-US" sz="1400" dirty="0">
                <a:solidFill>
                  <a:srgbClr val="3F3F3F"/>
                </a:solidFill>
                <a:latin typeface="Tahoma"/>
                <a:cs typeface="Tahoma"/>
              </a:rPr>
              <a:t>the freedom to choose any provider that accepts Medicare, with </a:t>
            </a:r>
            <a:r>
              <a:rPr lang="en-US" sz="1400" spc="-15" dirty="0">
                <a:solidFill>
                  <a:srgbClr val="3F3F3F"/>
                </a:solidFill>
                <a:latin typeface="Tahoma"/>
                <a:cs typeface="Tahoma"/>
              </a:rPr>
              <a:t>no restrictive networks, </a:t>
            </a:r>
          </a:p>
          <a:p>
            <a:pPr marL="298450" marR="5080" indent="-285750">
              <a:lnSpc>
                <a:spcPct val="120000"/>
              </a:lnSpc>
              <a:spcBef>
                <a:spcPts val="95"/>
              </a:spcBef>
              <a:buFont typeface="Arial" panose="020B0604020202020204" pitchFamily="34" charset="0"/>
              <a:buChar char="•"/>
            </a:pPr>
            <a:r>
              <a:rPr lang="en-US" sz="1400" spc="-15" dirty="0">
                <a:solidFill>
                  <a:srgbClr val="3F3F3F"/>
                </a:solidFill>
                <a:latin typeface="Tahoma"/>
                <a:cs typeface="Tahoma"/>
              </a:rPr>
              <a:t>help paying some out-of-pocket costs for Medicare-approved services </a:t>
            </a:r>
            <a:r>
              <a:rPr lang="en-US" sz="1400" i="1" spc="-15" dirty="0">
                <a:solidFill>
                  <a:srgbClr val="3F3F3F"/>
                </a:solidFill>
                <a:latin typeface="Tahoma"/>
                <a:cs typeface="Tahoma"/>
              </a:rPr>
              <a:t>and</a:t>
            </a:r>
          </a:p>
          <a:p>
            <a:pPr marL="298450" marR="5080" indent="-285750">
              <a:lnSpc>
                <a:spcPct val="120000"/>
              </a:lnSpc>
              <a:spcBef>
                <a:spcPts val="95"/>
              </a:spcBef>
              <a:buFont typeface="Arial" panose="020B0604020202020204" pitchFamily="34" charset="0"/>
              <a:buChar char="•"/>
            </a:pPr>
            <a:r>
              <a:rPr lang="en-US" sz="1400" spc="-15" dirty="0">
                <a:solidFill>
                  <a:srgbClr val="3F3F3F"/>
                </a:solidFill>
                <a:latin typeface="Tahoma"/>
                <a:cs typeface="Tahoma"/>
              </a:rPr>
              <a:t>a household discount of 10% for eligible applicants</a:t>
            </a:r>
          </a:p>
        </p:txBody>
      </p:sp>
      <p:sp>
        <p:nvSpPr>
          <p:cNvPr id="11" name="TextBox 10">
            <a:extLst>
              <a:ext uri="{FF2B5EF4-FFF2-40B4-BE49-F238E27FC236}">
                <a16:creationId xmlns:a16="http://schemas.microsoft.com/office/drawing/2014/main" id="{8828C5DD-1AF1-4A2F-AF6E-4A23833B5BF9}"/>
              </a:ext>
            </a:extLst>
          </p:cNvPr>
          <p:cNvSpPr txBox="1"/>
          <p:nvPr/>
        </p:nvSpPr>
        <p:spPr>
          <a:xfrm>
            <a:off x="152400" y="5410200"/>
            <a:ext cx="5486400" cy="276999"/>
          </a:xfrm>
          <a:prstGeom prst="rect">
            <a:avLst/>
          </a:prstGeom>
          <a:noFill/>
        </p:spPr>
        <p:txBody>
          <a:bodyPr wrap="square">
            <a:spAutoFit/>
          </a:bodyPr>
          <a:lstStyle/>
          <a:p>
            <a:r>
              <a:rPr lang="en-US" sz="1200" dirty="0">
                <a:solidFill>
                  <a:schemeClr val="tx1">
                    <a:lumMod val="50000"/>
                    <a:lumOff val="50000"/>
                  </a:schemeClr>
                </a:solidFill>
              </a:rPr>
              <a:t> For more information, visit </a:t>
            </a:r>
            <a:r>
              <a:rPr lang="en-US" sz="1200" dirty="0">
                <a:solidFill>
                  <a:schemeClr val="tx1">
                    <a:lumMod val="50000"/>
                    <a:lumOff val="50000"/>
                  </a:schemeClr>
                </a:solidFill>
                <a:hlinkClick r:id="rId5"/>
              </a:rPr>
              <a:t>https://www.sellaflacmedsupp.com</a:t>
            </a:r>
            <a:endParaRPr lang="en-US" sz="1200" dirty="0">
              <a:solidFill>
                <a:schemeClr val="tx1">
                  <a:lumMod val="50000"/>
                  <a:lumOff val="50000"/>
                </a:schemeClr>
              </a:solidFill>
            </a:endParaRPr>
          </a:p>
        </p:txBody>
      </p:sp>
      <p:sp>
        <p:nvSpPr>
          <p:cNvPr id="13" name="object 11">
            <a:extLst>
              <a:ext uri="{FF2B5EF4-FFF2-40B4-BE49-F238E27FC236}">
                <a16:creationId xmlns:a16="http://schemas.microsoft.com/office/drawing/2014/main" id="{4CA4F684-0A9F-4FA7-B4D2-2C828117BDD3}"/>
              </a:ext>
            </a:extLst>
          </p:cNvPr>
          <p:cNvSpPr txBox="1"/>
          <p:nvPr/>
        </p:nvSpPr>
        <p:spPr>
          <a:xfrm>
            <a:off x="1909062" y="6388609"/>
            <a:ext cx="9235786" cy="197490"/>
          </a:xfrm>
          <a:prstGeom prst="rect">
            <a:avLst/>
          </a:prstGeom>
        </p:spPr>
        <p:txBody>
          <a:bodyPr vert="horz" wrap="square" lIns="0" tIns="12700" rIns="0" bIns="0" rtlCol="0">
            <a:spAutoFit/>
          </a:bodyPr>
          <a:lstStyle/>
          <a:p>
            <a:pPr marL="12700">
              <a:lnSpc>
                <a:spcPct val="100000"/>
              </a:lnSpc>
              <a:spcBef>
                <a:spcPts val="100"/>
              </a:spcBef>
            </a:pP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For agent use only. Not for public use or distribution.</a:t>
            </a:r>
            <a:endParaRPr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08590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7783" y="6416894"/>
            <a:ext cx="71120" cy="142240"/>
          </a:xfrm>
          <a:prstGeom prst="rect">
            <a:avLst/>
          </a:prstGeom>
        </p:spPr>
        <p:txBody>
          <a:bodyPr vert="horz" wrap="square" lIns="0" tIns="0" rIns="0" bIns="0" rtlCol="0">
            <a:spAutoFit/>
          </a:bodyPr>
          <a:lstStyle/>
          <a:p>
            <a:pPr>
              <a:lnSpc>
                <a:spcPts val="1105"/>
              </a:lnSpc>
            </a:pPr>
            <a:r>
              <a:rPr sz="1000" b="1" dirty="0">
                <a:solidFill>
                  <a:srgbClr val="3F3F3F"/>
                </a:solidFill>
                <a:latin typeface="Arial"/>
                <a:cs typeface="Arial"/>
              </a:rPr>
              <a:t>4</a:t>
            </a:r>
            <a:endParaRPr sz="1000" dirty="0">
              <a:latin typeface="Arial"/>
              <a:cs typeface="Arial"/>
            </a:endParaRPr>
          </a:p>
        </p:txBody>
      </p:sp>
      <p:sp>
        <p:nvSpPr>
          <p:cNvPr id="4" name="object 4"/>
          <p:cNvSpPr txBox="1">
            <a:spLocks noGrp="1"/>
          </p:cNvSpPr>
          <p:nvPr>
            <p:ph type="title"/>
          </p:nvPr>
        </p:nvSpPr>
        <p:spPr>
          <a:xfrm>
            <a:off x="341313" y="521715"/>
            <a:ext cx="5449887" cy="747319"/>
          </a:xfrm>
          <a:prstGeom prst="rect">
            <a:avLst/>
          </a:prstGeom>
        </p:spPr>
        <p:txBody>
          <a:bodyPr vert="horz" wrap="square" lIns="0" tIns="52069" rIns="0" bIns="0" rtlCol="0">
            <a:spAutoFit/>
          </a:bodyPr>
          <a:lstStyle/>
          <a:p>
            <a:pPr marL="12700" marR="5080">
              <a:lnSpc>
                <a:spcPct val="90700"/>
              </a:lnSpc>
              <a:spcBef>
                <a:spcPts val="409"/>
              </a:spcBef>
            </a:pPr>
            <a:r>
              <a:rPr lang="en-US" sz="2800" dirty="0">
                <a:solidFill>
                  <a:srgbClr val="00A7E1"/>
                </a:solidFill>
              </a:rPr>
              <a:t>Why Medicare Supplement</a:t>
            </a:r>
            <a:r>
              <a:rPr sz="2800" spc="-20" dirty="0">
                <a:solidFill>
                  <a:srgbClr val="00A7E1"/>
                </a:solidFill>
              </a:rPr>
              <a:t>?</a:t>
            </a:r>
            <a:endParaRPr sz="2800" dirty="0"/>
          </a:p>
          <a:p>
            <a:pPr marL="12700">
              <a:lnSpc>
                <a:spcPct val="100000"/>
              </a:lnSpc>
              <a:spcBef>
                <a:spcPts val="234"/>
              </a:spcBef>
            </a:pPr>
            <a:r>
              <a:rPr lang="en-US" sz="1800" dirty="0">
                <a:solidFill>
                  <a:srgbClr val="00A7E1"/>
                </a:solidFill>
                <a:latin typeface="Arial"/>
                <a:cs typeface="Arial"/>
              </a:rPr>
              <a:t>Coverage your clients can count on</a:t>
            </a:r>
            <a:endParaRPr sz="1800" dirty="0">
              <a:latin typeface="Arial"/>
              <a:cs typeface="Arial"/>
            </a:endParaRPr>
          </a:p>
        </p:txBody>
      </p:sp>
      <p:grpSp>
        <p:nvGrpSpPr>
          <p:cNvPr id="6" name="object 6"/>
          <p:cNvGrpSpPr/>
          <p:nvPr/>
        </p:nvGrpSpPr>
        <p:grpSpPr>
          <a:xfrm>
            <a:off x="0" y="5984874"/>
            <a:ext cx="12192000" cy="873125"/>
            <a:chOff x="0" y="5984874"/>
            <a:chExt cx="12192000" cy="873125"/>
          </a:xfrm>
        </p:grpSpPr>
        <p:pic>
          <p:nvPicPr>
            <p:cNvPr id="7" name="object 7"/>
            <p:cNvPicPr/>
            <p:nvPr/>
          </p:nvPicPr>
          <p:blipFill>
            <a:blip r:embed="rId2" cstate="print"/>
            <a:stretch>
              <a:fillRect/>
            </a:stretch>
          </p:blipFill>
          <p:spPr>
            <a:xfrm>
              <a:off x="11218484" y="6372948"/>
              <a:ext cx="712214" cy="227745"/>
            </a:xfrm>
            <a:prstGeom prst="rect">
              <a:avLst/>
            </a:prstGeom>
          </p:spPr>
        </p:pic>
        <p:sp>
          <p:nvSpPr>
            <p:cNvPr id="8" name="object 8"/>
            <p:cNvSpPr/>
            <p:nvPr/>
          </p:nvSpPr>
          <p:spPr>
            <a:xfrm>
              <a:off x="0" y="5984874"/>
              <a:ext cx="12192000" cy="873125"/>
            </a:xfrm>
            <a:custGeom>
              <a:avLst/>
              <a:gdLst/>
              <a:ahLst/>
              <a:cxnLst/>
              <a:rect l="l" t="t" r="r" b="b"/>
              <a:pathLst>
                <a:path w="12192000" h="873125">
                  <a:moveTo>
                    <a:pt x="12192000" y="0"/>
                  </a:moveTo>
                  <a:lnTo>
                    <a:pt x="0" y="0"/>
                  </a:lnTo>
                  <a:lnTo>
                    <a:pt x="0" y="873124"/>
                  </a:lnTo>
                  <a:lnTo>
                    <a:pt x="12192000" y="873124"/>
                  </a:lnTo>
                  <a:lnTo>
                    <a:pt x="12192000" y="0"/>
                  </a:lnTo>
                  <a:close/>
                </a:path>
              </a:pathLst>
            </a:custGeom>
            <a:solidFill>
              <a:srgbClr val="01A7E1"/>
            </a:solidFill>
          </p:spPr>
          <p:txBody>
            <a:bodyPr wrap="square" lIns="0" tIns="0" rIns="0" bIns="0" rtlCol="0"/>
            <a:lstStyle/>
            <a:p>
              <a:endParaRPr dirty="0"/>
            </a:p>
          </p:txBody>
        </p:sp>
        <p:pic>
          <p:nvPicPr>
            <p:cNvPr id="9" name="object 9"/>
            <p:cNvPicPr/>
            <p:nvPr/>
          </p:nvPicPr>
          <p:blipFill>
            <a:blip r:embed="rId3" cstate="print"/>
            <a:stretch>
              <a:fillRect/>
            </a:stretch>
          </p:blipFill>
          <p:spPr>
            <a:xfrm>
              <a:off x="341313" y="6208712"/>
              <a:ext cx="1358899" cy="452436"/>
            </a:xfrm>
            <a:prstGeom prst="rect">
              <a:avLst/>
            </a:prstGeom>
          </p:spPr>
        </p:pic>
      </p:grpSp>
      <p:graphicFrame>
        <p:nvGraphicFramePr>
          <p:cNvPr id="5" name="Table 10">
            <a:extLst>
              <a:ext uri="{FF2B5EF4-FFF2-40B4-BE49-F238E27FC236}">
                <a16:creationId xmlns:a16="http://schemas.microsoft.com/office/drawing/2014/main" id="{AFF6973D-9DAC-4680-8BA7-F7B66718E7A4}"/>
              </a:ext>
            </a:extLst>
          </p:cNvPr>
          <p:cNvGraphicFramePr>
            <a:graphicFrameLocks noGrp="1"/>
          </p:cNvGraphicFramePr>
          <p:nvPr>
            <p:extLst>
              <p:ext uri="{D42A27DB-BD31-4B8C-83A1-F6EECF244321}">
                <p14:modId xmlns:p14="http://schemas.microsoft.com/office/powerpoint/2010/main" val="59574048"/>
              </p:ext>
            </p:extLst>
          </p:nvPr>
        </p:nvGraphicFramePr>
        <p:xfrm>
          <a:off x="341313" y="2177667"/>
          <a:ext cx="11244264" cy="2261553"/>
        </p:xfrm>
        <a:graphic>
          <a:graphicData uri="http://schemas.openxmlformats.org/drawingml/2006/table">
            <a:tbl>
              <a:tblPr firstRow="1" bandRow="1">
                <a:tableStyleId>{2D5ABB26-0587-4C30-8999-92F81FD0307C}</a:tableStyleId>
              </a:tblPr>
              <a:tblGrid>
                <a:gridCol w="3471863">
                  <a:extLst>
                    <a:ext uri="{9D8B030D-6E8A-4147-A177-3AD203B41FA5}">
                      <a16:colId xmlns:a16="http://schemas.microsoft.com/office/drawing/2014/main" val="683556317"/>
                    </a:ext>
                  </a:extLst>
                </a:gridCol>
                <a:gridCol w="4267200">
                  <a:extLst>
                    <a:ext uri="{9D8B030D-6E8A-4147-A177-3AD203B41FA5}">
                      <a16:colId xmlns:a16="http://schemas.microsoft.com/office/drawing/2014/main" val="555209920"/>
                    </a:ext>
                  </a:extLst>
                </a:gridCol>
                <a:gridCol w="3505201">
                  <a:extLst>
                    <a:ext uri="{9D8B030D-6E8A-4147-A177-3AD203B41FA5}">
                      <a16:colId xmlns:a16="http://schemas.microsoft.com/office/drawing/2014/main" val="542870281"/>
                    </a:ext>
                  </a:extLst>
                </a:gridCol>
              </a:tblGrid>
              <a:tr h="370840">
                <a:tc>
                  <a:txBody>
                    <a:bodyPr/>
                    <a:lstStyle/>
                    <a:p>
                      <a:pPr marL="12700">
                        <a:lnSpc>
                          <a:spcPct val="120000"/>
                        </a:lnSpc>
                        <a:spcBef>
                          <a:spcPts val="0"/>
                        </a:spcBef>
                        <a:spcAft>
                          <a:spcPts val="600"/>
                        </a:spcAft>
                      </a:pPr>
                      <a:r>
                        <a:rPr lang="en-US" sz="1800" b="1" spc="-10" dirty="0">
                          <a:solidFill>
                            <a:srgbClr val="00B0F0"/>
                          </a:solidFill>
                          <a:latin typeface="Tahoma" panose="020B0604030504040204" pitchFamily="34" charset="0"/>
                          <a:ea typeface="Tahoma" panose="020B0604030504040204" pitchFamily="34" charset="0"/>
                          <a:cs typeface="Tahoma" panose="020B0604030504040204" pitchFamily="34" charset="0"/>
                        </a:rPr>
                        <a:t>Fill the Gaps:</a:t>
                      </a:r>
                      <a:endParaRPr lang="en-US" sz="1800" dirty="0">
                        <a:solidFill>
                          <a:srgbClr val="00B0F0"/>
                        </a:solidFill>
                        <a:latin typeface="Tahoma" panose="020B0604030504040204" pitchFamily="34" charset="0"/>
                        <a:ea typeface="Tahoma" panose="020B0604030504040204" pitchFamily="34" charset="0"/>
                        <a:cs typeface="Tahoma" panose="020B0604030504040204" pitchFamily="34" charset="0"/>
                      </a:endParaRPr>
                    </a:p>
                    <a:p>
                      <a:pPr marL="12700" marR="24765">
                        <a:lnSpc>
                          <a:spcPct val="120000"/>
                        </a:lnSpc>
                        <a:spcBef>
                          <a:spcPts val="0"/>
                        </a:spcBef>
                        <a:spcAft>
                          <a:spcPts val="600"/>
                        </a:spcAft>
                      </a:pPr>
                      <a:r>
                        <a:rPr lang="en-US" sz="1400" dirty="0">
                          <a:solidFill>
                            <a:srgbClr val="3F3F3F"/>
                          </a:solidFill>
                          <a:latin typeface="Tahoma" panose="020B0604030504040204" pitchFamily="34" charset="0"/>
                          <a:ea typeface="Tahoma" panose="020B0604030504040204" pitchFamily="34" charset="0"/>
                          <a:cs typeface="Tahoma" panose="020B0604030504040204" pitchFamily="34" charset="0"/>
                        </a:rPr>
                        <a:t>Medicare provides beneficial coverage for health-related expenses, but it does not cover all health care expenses. Deductibles, coinsurance and copays must be paid out-of-pocket or with private insurance.</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marL="0"/>
                </a:tc>
                <a:tc>
                  <a:txBody>
                    <a:bodyPr/>
                    <a:lstStyle/>
                    <a:p>
                      <a:pPr marL="38100" marR="30480">
                        <a:lnSpc>
                          <a:spcPct val="120000"/>
                        </a:lnSpc>
                        <a:spcBef>
                          <a:spcPts val="0"/>
                        </a:spcBef>
                        <a:spcAft>
                          <a:spcPts val="600"/>
                        </a:spcAft>
                      </a:pPr>
                      <a:r>
                        <a:rPr lang="en-US" sz="1800" b="1" dirty="0">
                          <a:solidFill>
                            <a:srgbClr val="00B0F0"/>
                          </a:solidFill>
                          <a:latin typeface="Tahoma" panose="020B0604030504040204" pitchFamily="34" charset="0"/>
                          <a:ea typeface="Tahoma" panose="020B0604030504040204" pitchFamily="34" charset="0"/>
                          <a:cs typeface="Tahoma" panose="020B0604030504040204" pitchFamily="34" charset="0"/>
                        </a:rPr>
                        <a:t>Freedom of Choice:</a:t>
                      </a:r>
                      <a:r>
                        <a:rPr lang="en-US" sz="1800" b="1" spc="-10" dirty="0">
                          <a:solidFill>
                            <a:srgbClr val="00B0F0"/>
                          </a:solidFill>
                          <a:latin typeface="Tahoma" panose="020B0604030504040204" pitchFamily="34" charset="0"/>
                          <a:ea typeface="Tahoma" panose="020B0604030504040204" pitchFamily="34" charset="0"/>
                          <a:cs typeface="Tahoma" panose="020B0604030504040204" pitchFamily="34" charset="0"/>
                        </a:rPr>
                        <a:t> </a:t>
                      </a:r>
                    </a:p>
                    <a:p>
                      <a:pPr marL="38100" marR="30480">
                        <a:lnSpc>
                          <a:spcPct val="120000"/>
                        </a:lnSpc>
                        <a:spcBef>
                          <a:spcPts val="0"/>
                        </a:spcBef>
                        <a:spcAft>
                          <a:spcPts val="600"/>
                        </a:spcAft>
                      </a:pPr>
                      <a:r>
                        <a:rPr lang="en-US" sz="1400" dirty="0">
                          <a:solidFill>
                            <a:srgbClr val="3F3F3F"/>
                          </a:solidFill>
                          <a:latin typeface="Tahoma" panose="020B0604030504040204" pitchFamily="34" charset="0"/>
                          <a:ea typeface="Tahoma" panose="020B0604030504040204" pitchFamily="34" charset="0"/>
                          <a:cs typeface="Tahoma" panose="020B0604030504040204" pitchFamily="34" charset="0"/>
                        </a:rPr>
                        <a:t>A Medicare Supplement plan has no restrictive networks. Clients can visit their providers of choice, including primary care physicians, specialists, and hospitals, that accept Medicare patients. Most providers are paid automatically so clients won’t have to worry about filing claims.</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marL="274320" marR="365760"/>
                </a:tc>
                <a:tc>
                  <a:txBody>
                    <a:bodyPr/>
                    <a:lstStyle/>
                    <a:p>
                      <a:pPr marL="12700">
                        <a:lnSpc>
                          <a:spcPct val="120000"/>
                        </a:lnSpc>
                        <a:spcBef>
                          <a:spcPts val="0"/>
                        </a:spcBef>
                        <a:spcAft>
                          <a:spcPts val="600"/>
                        </a:spcAft>
                      </a:pPr>
                      <a:r>
                        <a:rPr lang="en-US" sz="1800" b="1" dirty="0">
                          <a:solidFill>
                            <a:srgbClr val="00B0F0"/>
                          </a:solidFill>
                          <a:latin typeface="Tahoma" panose="020B0604030504040204" pitchFamily="34" charset="0"/>
                          <a:ea typeface="Tahoma" panose="020B0604030504040204" pitchFamily="34" charset="0"/>
                          <a:cs typeface="Tahoma" panose="020B0604030504040204" pitchFamily="34" charset="0"/>
                        </a:rPr>
                        <a:t>Manage Health Care Expenses</a:t>
                      </a:r>
                      <a:r>
                        <a:rPr lang="en-US" sz="1800" b="1" spc="-10" dirty="0">
                          <a:solidFill>
                            <a:srgbClr val="00B0F0"/>
                          </a:solidFill>
                          <a:latin typeface="Tahoma" panose="020B0604030504040204" pitchFamily="34" charset="0"/>
                          <a:ea typeface="Tahoma" panose="020B0604030504040204" pitchFamily="34" charset="0"/>
                          <a:cs typeface="Tahoma" panose="020B0604030504040204" pitchFamily="34" charset="0"/>
                        </a:rPr>
                        <a:t>:</a:t>
                      </a:r>
                      <a:endParaRPr lang="en-US" sz="1800" dirty="0">
                        <a:solidFill>
                          <a:srgbClr val="00B0F0"/>
                        </a:solidFill>
                        <a:latin typeface="Tahoma" panose="020B0604030504040204" pitchFamily="34" charset="0"/>
                        <a:ea typeface="Tahoma" panose="020B0604030504040204" pitchFamily="34" charset="0"/>
                        <a:cs typeface="Tahoma" panose="020B0604030504040204" pitchFamily="34" charset="0"/>
                      </a:endParaRPr>
                    </a:p>
                    <a:p>
                      <a:pPr marL="12700" marR="5080">
                        <a:lnSpc>
                          <a:spcPct val="120000"/>
                        </a:lnSpc>
                        <a:spcBef>
                          <a:spcPts val="0"/>
                        </a:spcBef>
                        <a:spcAft>
                          <a:spcPts val="600"/>
                        </a:spcAft>
                      </a:pPr>
                      <a:r>
                        <a:rPr lang="en-US" sz="1400" dirty="0">
                          <a:solidFill>
                            <a:srgbClr val="3F3F3F"/>
                          </a:solidFill>
                          <a:latin typeface="Tahoma" panose="020B0604030504040204" pitchFamily="34" charset="0"/>
                          <a:ea typeface="Tahoma" panose="020B0604030504040204" pitchFamily="34" charset="0"/>
                          <a:cs typeface="Tahoma" panose="020B0604030504040204" pitchFamily="34" charset="0"/>
                        </a:rPr>
                        <a:t>A Medicare Supplement plan helps with management and budgeting of health care expenses by offering predictability and stability relative to Medicare and many Medicare Advantage plans.</a:t>
                      </a:r>
                      <a:endParaRPr lang="en-US" sz="1400" spc="-10" dirty="0">
                        <a:solidFill>
                          <a:srgbClr val="3F3F3F"/>
                        </a:solidFill>
                        <a:latin typeface="Tahoma" panose="020B0604030504040204" pitchFamily="34" charset="0"/>
                        <a:ea typeface="Tahoma" panose="020B0604030504040204" pitchFamily="34" charset="0"/>
                        <a:cs typeface="Tahoma" panose="020B0604030504040204" pitchFamily="34" charset="0"/>
                      </a:endParaRPr>
                    </a:p>
                  </a:txBody>
                  <a:tcPr marL="0" marR="182880"/>
                </a:tc>
                <a:extLst>
                  <a:ext uri="{0D108BD9-81ED-4DB2-BD59-A6C34878D82A}">
                    <a16:rowId xmlns:a16="http://schemas.microsoft.com/office/drawing/2014/main" val="1026572797"/>
                  </a:ext>
                </a:extLst>
              </a:tr>
            </a:tbl>
          </a:graphicData>
        </a:graphic>
      </p:graphicFrame>
      <p:sp>
        <p:nvSpPr>
          <p:cNvPr id="11" name="TextBox 10">
            <a:extLst>
              <a:ext uri="{FF2B5EF4-FFF2-40B4-BE49-F238E27FC236}">
                <a16:creationId xmlns:a16="http://schemas.microsoft.com/office/drawing/2014/main" id="{24CDE58E-2FE9-4E49-BAF2-4DD3A4FB8BCD}"/>
              </a:ext>
            </a:extLst>
          </p:cNvPr>
          <p:cNvSpPr txBox="1"/>
          <p:nvPr/>
        </p:nvSpPr>
        <p:spPr>
          <a:xfrm>
            <a:off x="152400" y="5410200"/>
            <a:ext cx="5486400" cy="276999"/>
          </a:xfrm>
          <a:prstGeom prst="rect">
            <a:avLst/>
          </a:prstGeom>
          <a:noFill/>
        </p:spPr>
        <p:txBody>
          <a:bodyPr wrap="square">
            <a:spAutoFit/>
          </a:bodyPr>
          <a:lstStyle/>
          <a:p>
            <a:r>
              <a:rPr lang="en-US" sz="1200" dirty="0">
                <a:solidFill>
                  <a:schemeClr val="tx1">
                    <a:lumMod val="50000"/>
                    <a:lumOff val="50000"/>
                  </a:schemeClr>
                </a:solidFill>
              </a:rPr>
              <a:t>For more information, visit </a:t>
            </a:r>
            <a:r>
              <a:rPr lang="en-US" sz="1200" dirty="0">
                <a:solidFill>
                  <a:schemeClr val="tx1">
                    <a:lumMod val="50000"/>
                    <a:lumOff val="50000"/>
                  </a:schemeClr>
                </a:solidFill>
                <a:hlinkClick r:id="rId4"/>
              </a:rPr>
              <a:t>https://www.sellaflacmedsupp.com</a:t>
            </a:r>
            <a:endParaRPr lang="en-US" sz="1200" dirty="0">
              <a:solidFill>
                <a:schemeClr val="tx1">
                  <a:lumMod val="50000"/>
                  <a:lumOff val="50000"/>
                </a:schemeClr>
              </a:solidFill>
            </a:endParaRPr>
          </a:p>
        </p:txBody>
      </p:sp>
      <p:sp>
        <p:nvSpPr>
          <p:cNvPr id="10" name="object 11">
            <a:extLst>
              <a:ext uri="{FF2B5EF4-FFF2-40B4-BE49-F238E27FC236}">
                <a16:creationId xmlns:a16="http://schemas.microsoft.com/office/drawing/2014/main" id="{96205B98-9DD6-4129-9B19-6030B83F6616}"/>
              </a:ext>
            </a:extLst>
          </p:cNvPr>
          <p:cNvSpPr txBox="1"/>
          <p:nvPr/>
        </p:nvSpPr>
        <p:spPr>
          <a:xfrm>
            <a:off x="1916682" y="6388075"/>
            <a:ext cx="9235786" cy="197490"/>
          </a:xfrm>
          <a:prstGeom prst="rect">
            <a:avLst/>
          </a:prstGeom>
        </p:spPr>
        <p:txBody>
          <a:bodyPr vert="horz" wrap="square" lIns="0" tIns="12700" rIns="0" bIns="0" rtlCol="0">
            <a:spAutoFit/>
          </a:bodyPr>
          <a:lstStyle/>
          <a:p>
            <a:pPr marL="12700">
              <a:lnSpc>
                <a:spcPct val="100000"/>
              </a:lnSpc>
              <a:spcBef>
                <a:spcPts val="100"/>
              </a:spcBef>
            </a:pP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For agent use only. Not for public use or distribution.</a:t>
            </a:r>
            <a:endParaRPr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24146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7783" y="6416894"/>
            <a:ext cx="71120" cy="142240"/>
          </a:xfrm>
          <a:prstGeom prst="rect">
            <a:avLst/>
          </a:prstGeom>
        </p:spPr>
        <p:txBody>
          <a:bodyPr vert="horz" wrap="square" lIns="0" tIns="0" rIns="0" bIns="0" rtlCol="0">
            <a:spAutoFit/>
          </a:bodyPr>
          <a:lstStyle/>
          <a:p>
            <a:pPr marL="0" marR="0" lvl="0" indent="0" defTabSz="914400" eaLnBrk="1" fontAlgn="auto" latinLnBrk="0" hangingPunct="1">
              <a:lnSpc>
                <a:spcPts val="1105"/>
              </a:lnSpc>
              <a:spcBef>
                <a:spcPts val="0"/>
              </a:spcBef>
              <a:spcAft>
                <a:spcPts val="0"/>
              </a:spcAft>
              <a:buClrTx/>
              <a:buSzTx/>
              <a:buFontTx/>
              <a:buNone/>
              <a:tabLst/>
              <a:defRPr/>
            </a:pPr>
            <a:r>
              <a:rPr kumimoji="0" sz="1000" b="1" i="0" u="none" strike="noStrike" kern="0" cap="none" spc="0" normalizeH="0" baseline="0" noProof="0" dirty="0">
                <a:ln>
                  <a:noFill/>
                </a:ln>
                <a:solidFill>
                  <a:srgbClr val="3F3F3F"/>
                </a:solidFill>
                <a:effectLst/>
                <a:uLnTx/>
                <a:uFillTx/>
                <a:latin typeface="Arial"/>
                <a:cs typeface="Arial"/>
              </a:rPr>
              <a:t>4</a:t>
            </a:r>
            <a:endParaRPr kumimoji="0" sz="10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4"/>
          <p:cNvSpPr txBox="1">
            <a:spLocks noGrp="1"/>
          </p:cNvSpPr>
          <p:nvPr>
            <p:ph type="title"/>
          </p:nvPr>
        </p:nvSpPr>
        <p:spPr>
          <a:xfrm>
            <a:off x="341313" y="521715"/>
            <a:ext cx="5449887" cy="747319"/>
          </a:xfrm>
          <a:prstGeom prst="rect">
            <a:avLst/>
          </a:prstGeom>
        </p:spPr>
        <p:txBody>
          <a:bodyPr vert="horz" wrap="square" lIns="0" tIns="52069" rIns="0" bIns="0" rtlCol="0">
            <a:spAutoFit/>
          </a:bodyPr>
          <a:lstStyle/>
          <a:p>
            <a:pPr marL="12700" marR="5080">
              <a:lnSpc>
                <a:spcPct val="90700"/>
              </a:lnSpc>
              <a:spcBef>
                <a:spcPts val="409"/>
              </a:spcBef>
            </a:pPr>
            <a:r>
              <a:rPr lang="en-US" sz="2800" dirty="0">
                <a:solidFill>
                  <a:srgbClr val="00A7E1"/>
                </a:solidFill>
              </a:rPr>
              <a:t>The Aflac Difference</a:t>
            </a:r>
            <a:endParaRPr sz="2800" dirty="0"/>
          </a:p>
          <a:p>
            <a:pPr marL="12700">
              <a:lnSpc>
                <a:spcPct val="100000"/>
              </a:lnSpc>
              <a:spcBef>
                <a:spcPts val="234"/>
              </a:spcBef>
            </a:pPr>
            <a:r>
              <a:rPr lang="en-US" sz="1800" dirty="0">
                <a:solidFill>
                  <a:srgbClr val="00A7E1"/>
                </a:solidFill>
                <a:latin typeface="Arial"/>
                <a:cs typeface="Arial"/>
              </a:rPr>
              <a:t>Household Discount</a:t>
            </a:r>
            <a:endParaRPr sz="1800" dirty="0">
              <a:latin typeface="Arial"/>
              <a:cs typeface="Arial"/>
            </a:endParaRPr>
          </a:p>
        </p:txBody>
      </p:sp>
      <p:grpSp>
        <p:nvGrpSpPr>
          <p:cNvPr id="6" name="object 6"/>
          <p:cNvGrpSpPr/>
          <p:nvPr/>
        </p:nvGrpSpPr>
        <p:grpSpPr>
          <a:xfrm>
            <a:off x="0" y="6152023"/>
            <a:ext cx="12192000" cy="873125"/>
            <a:chOff x="0" y="5984874"/>
            <a:chExt cx="12192000" cy="873125"/>
          </a:xfrm>
        </p:grpSpPr>
        <p:pic>
          <p:nvPicPr>
            <p:cNvPr id="7" name="object 7"/>
            <p:cNvPicPr/>
            <p:nvPr/>
          </p:nvPicPr>
          <p:blipFill>
            <a:blip r:embed="rId2" cstate="print"/>
            <a:stretch>
              <a:fillRect/>
            </a:stretch>
          </p:blipFill>
          <p:spPr>
            <a:xfrm>
              <a:off x="11218484" y="6372948"/>
              <a:ext cx="712214" cy="227745"/>
            </a:xfrm>
            <a:prstGeom prst="rect">
              <a:avLst/>
            </a:prstGeom>
          </p:spPr>
        </p:pic>
        <p:sp>
          <p:nvSpPr>
            <p:cNvPr id="8" name="object 8"/>
            <p:cNvSpPr/>
            <p:nvPr/>
          </p:nvSpPr>
          <p:spPr>
            <a:xfrm>
              <a:off x="0" y="5984874"/>
              <a:ext cx="12192000" cy="873125"/>
            </a:xfrm>
            <a:custGeom>
              <a:avLst/>
              <a:gdLst/>
              <a:ahLst/>
              <a:cxnLst/>
              <a:rect l="l" t="t" r="r" b="b"/>
              <a:pathLst>
                <a:path w="12192000" h="873125">
                  <a:moveTo>
                    <a:pt x="12192000" y="0"/>
                  </a:moveTo>
                  <a:lnTo>
                    <a:pt x="0" y="0"/>
                  </a:lnTo>
                  <a:lnTo>
                    <a:pt x="0" y="873124"/>
                  </a:lnTo>
                  <a:lnTo>
                    <a:pt x="12192000" y="873124"/>
                  </a:lnTo>
                  <a:lnTo>
                    <a:pt x="12192000" y="0"/>
                  </a:lnTo>
                  <a:close/>
                </a:path>
              </a:pathLst>
            </a:custGeom>
            <a:solidFill>
              <a:srgbClr val="01A7E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9" name="object 9"/>
            <p:cNvPicPr/>
            <p:nvPr/>
          </p:nvPicPr>
          <p:blipFill>
            <a:blip r:embed="rId3" cstate="print"/>
            <a:stretch>
              <a:fillRect/>
            </a:stretch>
          </p:blipFill>
          <p:spPr>
            <a:xfrm>
              <a:off x="341313" y="6208712"/>
              <a:ext cx="1358899" cy="452436"/>
            </a:xfrm>
            <a:prstGeom prst="rect">
              <a:avLst/>
            </a:prstGeom>
          </p:spPr>
        </p:pic>
      </p:grpSp>
      <p:sp>
        <p:nvSpPr>
          <p:cNvPr id="10" name="object 7">
            <a:extLst>
              <a:ext uri="{FF2B5EF4-FFF2-40B4-BE49-F238E27FC236}">
                <a16:creationId xmlns:a16="http://schemas.microsoft.com/office/drawing/2014/main" id="{5CBBCD02-7717-4817-A1B0-D3CF2851A0AA}"/>
              </a:ext>
            </a:extLst>
          </p:cNvPr>
          <p:cNvSpPr txBox="1"/>
          <p:nvPr/>
        </p:nvSpPr>
        <p:spPr>
          <a:xfrm>
            <a:off x="341313" y="1546239"/>
            <a:ext cx="4939466" cy="3422284"/>
          </a:xfrm>
          <a:prstGeom prst="rect">
            <a:avLst/>
          </a:prstGeom>
        </p:spPr>
        <p:txBody>
          <a:bodyPr vert="horz" wrap="square" lIns="0" tIns="12065" rIns="0" bIns="0" rtlCol="0">
            <a:spAutoFit/>
          </a:bodyPr>
          <a:lstStyle/>
          <a:p>
            <a:pPr marL="12700" marR="5080" lvl="0" indent="0" defTabSz="914400" eaLnBrk="1" fontAlgn="auto" latinLnBrk="0" hangingPunct="1">
              <a:lnSpc>
                <a:spcPct val="120000"/>
              </a:lnSpc>
              <a:spcBef>
                <a:spcPts val="95"/>
              </a:spcBef>
              <a:spcAft>
                <a:spcPts val="0"/>
              </a:spcAft>
              <a:buClrTx/>
              <a:buSzTx/>
              <a:buFontTx/>
              <a:buNone/>
              <a:tabLst/>
              <a:defRPr/>
            </a:pPr>
            <a:r>
              <a:rPr kumimoji="0" lang="en-US" sz="1400" b="0" i="0" u="none" strike="noStrike" kern="0" cap="none" spc="0" normalizeH="0" baseline="0" noProof="0" dirty="0">
                <a:ln>
                  <a:noFill/>
                </a:ln>
                <a:solidFill>
                  <a:srgbClr val="3F3F3F"/>
                </a:solidFill>
                <a:effectLst/>
                <a:uLnTx/>
                <a:uFillTx/>
                <a:latin typeface="Tahoma" panose="020B0604030504040204" pitchFamily="34" charset="0"/>
                <a:ea typeface="Tahoma" panose="020B0604030504040204" pitchFamily="34" charset="0"/>
                <a:cs typeface="Tahoma" panose="020B0604030504040204" pitchFamily="34" charset="0"/>
              </a:rPr>
              <a:t>Unlike some other carriers who only offer a Medicare Supplement household discount if each resident enrolls in their Medicare Supplement Plan, Aflac offers a 10% discount</a:t>
            </a:r>
            <a:r>
              <a:rPr kumimoji="0" lang="en-US" sz="1400" b="0" i="0" u="none" strike="noStrike" kern="0" cap="none" spc="0" normalizeH="0" baseline="30000" noProof="0" dirty="0">
                <a:ln>
                  <a:noFill/>
                </a:ln>
                <a:solidFill>
                  <a:srgbClr val="3F3F3F"/>
                </a:solidFill>
                <a:effectLst/>
                <a:uLnTx/>
                <a:uFillTx/>
                <a:latin typeface="Tahoma" panose="020B0604030504040204" pitchFamily="34" charset="0"/>
                <a:ea typeface="Tahoma" panose="020B0604030504040204" pitchFamily="34" charset="0"/>
                <a:cs typeface="Tahoma" panose="020B0604030504040204" pitchFamily="34" charset="0"/>
              </a:rPr>
              <a:t>1</a:t>
            </a:r>
            <a:r>
              <a:rPr kumimoji="0" lang="en-US" sz="1400" b="0" i="0" u="none" strike="noStrike" kern="0" cap="none" spc="0" normalizeH="0" baseline="0" noProof="0" dirty="0">
                <a:ln>
                  <a:noFill/>
                </a:ln>
                <a:solidFill>
                  <a:srgbClr val="3F3F3F"/>
                </a:solidFill>
                <a:effectLst/>
                <a:uLnTx/>
                <a:uFillTx/>
                <a:latin typeface="Tahoma" panose="020B0604030504040204" pitchFamily="34" charset="0"/>
                <a:ea typeface="Tahoma" panose="020B0604030504040204" pitchFamily="34" charset="0"/>
                <a:cs typeface="Tahoma" panose="020B0604030504040204" pitchFamily="34" charset="0"/>
              </a:rPr>
              <a:t> if your clients meet either of the following conditions:</a:t>
            </a:r>
          </a:p>
          <a:p>
            <a:pPr marL="298450" marR="5080" lvl="0" indent="-285750" defTabSz="914400" eaLnBrk="1" fontAlgn="auto" latinLnBrk="0" hangingPunct="1">
              <a:lnSpc>
                <a:spcPct val="120000"/>
              </a:lnSpc>
              <a:spcBef>
                <a:spcPts val="95"/>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srgbClr val="3F3F3F"/>
              </a:solidFill>
              <a:effectLst/>
              <a:uLnTx/>
              <a:uFillTx/>
              <a:latin typeface="Tahoma"/>
              <a:cs typeface="Tahoma"/>
            </a:endParaRPr>
          </a:p>
          <a:p>
            <a:pPr marL="298450" marR="5080" lvl="0" indent="-285750" defTabSz="914400" eaLnBrk="1" fontAlgn="auto" latinLnBrk="0" hangingPunct="1">
              <a:lnSpc>
                <a:spcPct val="120000"/>
              </a:lnSpc>
              <a:spcBef>
                <a:spcPts val="95"/>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3F3F3F"/>
                </a:solidFill>
                <a:effectLst/>
                <a:uLnTx/>
                <a:uFillTx/>
                <a:latin typeface="Tahoma"/>
                <a:cs typeface="Tahoma"/>
              </a:rPr>
              <a:t>reside with their spouse, including civil union/domestic partner</a:t>
            </a:r>
            <a:r>
              <a:rPr kumimoji="0" lang="en-US" sz="1400" b="0" i="0" u="none" strike="noStrike" kern="0" cap="none" spc="0" normalizeH="0" baseline="30000" noProof="0" dirty="0">
                <a:ln>
                  <a:noFill/>
                </a:ln>
                <a:solidFill>
                  <a:srgbClr val="3F3F3F"/>
                </a:solidFill>
                <a:effectLst/>
                <a:uLnTx/>
                <a:uFillTx/>
                <a:latin typeface="Tahoma"/>
                <a:cs typeface="Tahoma"/>
              </a:rPr>
              <a:t>2</a:t>
            </a:r>
            <a:r>
              <a:rPr kumimoji="0" lang="en-US" sz="1400" b="0" i="0" u="none" strike="noStrike" kern="0" cap="none" spc="0" normalizeH="0" baseline="0" noProof="0" dirty="0">
                <a:ln>
                  <a:noFill/>
                </a:ln>
                <a:solidFill>
                  <a:srgbClr val="3F3F3F"/>
                </a:solidFill>
                <a:effectLst/>
                <a:uLnTx/>
                <a:uFillTx/>
                <a:latin typeface="Tahoma"/>
                <a:cs typeface="Tahoma"/>
              </a:rPr>
              <a:t>; or </a:t>
            </a:r>
          </a:p>
          <a:p>
            <a:pPr marL="298450" marR="5080" lvl="0" indent="-285750" defTabSz="914400" eaLnBrk="1" fontAlgn="auto" latinLnBrk="0" hangingPunct="1">
              <a:lnSpc>
                <a:spcPct val="120000"/>
              </a:lnSpc>
              <a:spcBef>
                <a:spcPts val="95"/>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3F3F3F"/>
                </a:solidFill>
                <a:effectLst/>
                <a:uLnTx/>
                <a:uFillTx/>
                <a:latin typeface="Tahoma"/>
                <a:cs typeface="Tahoma"/>
              </a:rPr>
              <a:t>have been living with a family member who is age 50 or older for the last twelve months. </a:t>
            </a:r>
          </a:p>
          <a:p>
            <a:pPr marL="12700" marR="5080" lvl="0" indent="0" defTabSz="914400" eaLnBrk="1" fontAlgn="auto" latinLnBrk="0" hangingPunct="1">
              <a:lnSpc>
                <a:spcPct val="120000"/>
              </a:lnSpc>
              <a:spcBef>
                <a:spcPts val="95"/>
              </a:spcBef>
              <a:spcAft>
                <a:spcPts val="0"/>
              </a:spcAft>
              <a:buClrTx/>
              <a:buSzTx/>
              <a:buFontTx/>
              <a:buNone/>
              <a:tabLst/>
              <a:defRPr/>
            </a:pPr>
            <a:endParaRPr kumimoji="0" lang="en-US" sz="1400" b="0" i="0" u="none" strike="noStrike" kern="0" cap="none" spc="0" normalizeH="0" baseline="0" noProof="0" dirty="0">
              <a:ln>
                <a:noFill/>
              </a:ln>
              <a:solidFill>
                <a:srgbClr val="3F3F3F"/>
              </a:solidFill>
              <a:effectLst/>
              <a:uLnTx/>
              <a:uFillTx/>
              <a:latin typeface="Tahoma"/>
              <a:cs typeface="Tahoma"/>
            </a:endParaRPr>
          </a:p>
          <a:p>
            <a:pPr marL="12700" marR="5080" lvl="0" indent="0" defTabSz="914400" eaLnBrk="1" fontAlgn="auto" latinLnBrk="0" hangingPunct="1">
              <a:lnSpc>
                <a:spcPct val="120000"/>
              </a:lnSpc>
              <a:spcBef>
                <a:spcPts val="95"/>
              </a:spcBef>
              <a:spcAft>
                <a:spcPts val="0"/>
              </a:spcAft>
              <a:buClrTx/>
              <a:buSzTx/>
              <a:buFontTx/>
              <a:buNone/>
              <a:tabLst/>
              <a:defRPr/>
            </a:pPr>
            <a:r>
              <a:rPr kumimoji="0" lang="en-US" sz="1400" b="0" i="0" u="none" strike="noStrike" kern="0" cap="none" spc="0" normalizeH="0" baseline="0" noProof="0" dirty="0">
                <a:ln>
                  <a:noFill/>
                </a:ln>
                <a:solidFill>
                  <a:srgbClr val="3F3F3F"/>
                </a:solidFill>
                <a:effectLst/>
                <a:uLnTx/>
                <a:uFillTx/>
                <a:latin typeface="Tahoma"/>
                <a:cs typeface="Tahoma"/>
              </a:rPr>
              <a:t>The household discount will apply to eligible applicants as long as either of these requirements are met.</a:t>
            </a:r>
          </a:p>
          <a:p>
            <a:pPr marL="298450" marR="5080" lvl="0" indent="-285750" defTabSz="914400" eaLnBrk="1" fontAlgn="auto" latinLnBrk="0" hangingPunct="1">
              <a:lnSpc>
                <a:spcPct val="120000"/>
              </a:lnSpc>
              <a:spcBef>
                <a:spcPts val="95"/>
              </a:spcBef>
              <a:spcAft>
                <a:spcPts val="0"/>
              </a:spcAft>
              <a:buClrTx/>
              <a:buSzTx/>
              <a:buFont typeface="Arial" panose="020B0604020202020204" pitchFamily="34" charset="0"/>
              <a:buChar char="•"/>
              <a:tabLst/>
              <a:defRPr/>
            </a:pPr>
            <a:endParaRPr kumimoji="0" lang="en-US" sz="1400" b="0" i="0" u="none" strike="noStrike" kern="0" cap="none" spc="-15" normalizeH="0" baseline="0" noProof="0" dirty="0">
              <a:ln>
                <a:noFill/>
              </a:ln>
              <a:solidFill>
                <a:srgbClr val="3F3F3F"/>
              </a:solidFill>
              <a:effectLst/>
              <a:uLnTx/>
              <a:uFillTx/>
              <a:latin typeface="Tahoma"/>
              <a:cs typeface="Tahoma"/>
            </a:endParaRPr>
          </a:p>
        </p:txBody>
      </p:sp>
      <p:sp>
        <p:nvSpPr>
          <p:cNvPr id="15" name="object 19">
            <a:extLst>
              <a:ext uri="{FF2B5EF4-FFF2-40B4-BE49-F238E27FC236}">
                <a16:creationId xmlns:a16="http://schemas.microsoft.com/office/drawing/2014/main" id="{BC7D477D-0B51-4906-AF59-C860BE36F05B}"/>
              </a:ext>
            </a:extLst>
          </p:cNvPr>
          <p:cNvSpPr txBox="1"/>
          <p:nvPr/>
        </p:nvSpPr>
        <p:spPr>
          <a:xfrm>
            <a:off x="2585075" y="6217920"/>
            <a:ext cx="6177925" cy="679673"/>
          </a:xfrm>
          <a:prstGeom prst="rect">
            <a:avLst/>
          </a:prstGeom>
        </p:spPr>
        <p:txBody>
          <a:bodyPr vert="horz" wrap="square" lIns="0" tIns="12700" rIns="0" bIns="0" rtlCol="0">
            <a:spAutoFit/>
          </a:bodyPr>
          <a:lstStyle/>
          <a:p>
            <a:pPr marL="38100" marR="0" lvl="0" indent="0" defTabSz="914400" eaLnBrk="1" fontAlgn="auto" latinLnBrk="0" hangingPunct="1">
              <a:lnSpc>
                <a:spcPts val="1310"/>
              </a:lnSpc>
              <a:spcBef>
                <a:spcPts val="100"/>
              </a:spcBef>
              <a:spcAft>
                <a:spcPts val="0"/>
              </a:spcAft>
              <a:buClrTx/>
              <a:buSzTx/>
              <a:buFontTx/>
              <a:buNone/>
              <a:tabLst/>
              <a:defRPr/>
            </a:pPr>
            <a:r>
              <a:rPr kumimoji="0" sz="1050" b="0" i="0" u="none" strike="noStrike" kern="0" cap="none" spc="0" normalizeH="0" baseline="23809" noProof="0" dirty="0">
                <a:ln>
                  <a:noFill/>
                </a:ln>
                <a:solidFill>
                  <a:prstClr val="white"/>
                </a:solidFill>
                <a:effectLst/>
                <a:uLnTx/>
                <a:uFillTx/>
                <a:latin typeface="Arial"/>
                <a:cs typeface="Arial"/>
              </a:rPr>
              <a:t>1</a:t>
            </a:r>
            <a:r>
              <a:rPr kumimoji="0" sz="1050" b="0" i="0" u="none" strike="noStrike" kern="0" cap="none" spc="7" normalizeH="0" baseline="23809" noProof="0" dirty="0">
                <a:ln>
                  <a:noFill/>
                </a:ln>
                <a:solidFill>
                  <a:prstClr val="white"/>
                </a:solidFill>
                <a:effectLst/>
                <a:uLnTx/>
                <a:uFillTx/>
                <a:latin typeface="Arial"/>
                <a:cs typeface="Arial"/>
              </a:rPr>
              <a:t> </a:t>
            </a:r>
            <a:r>
              <a:rPr kumimoji="0" lang="en-US" sz="1100" b="0" i="0" u="none" strike="noStrike" kern="0" cap="none" spc="-20" normalizeH="0" baseline="0" noProof="0" dirty="0">
                <a:ln>
                  <a:noFill/>
                </a:ln>
                <a:solidFill>
                  <a:prstClr val="white"/>
                </a:solidFill>
                <a:effectLst/>
                <a:uLnTx/>
                <a:uFillTx/>
                <a:latin typeface="Arial"/>
                <a:cs typeface="Arial"/>
              </a:rPr>
              <a:t>Reference the outline of coverage for details.</a:t>
            </a:r>
          </a:p>
          <a:p>
            <a:pPr marL="38100" marR="0" lvl="0" indent="0" defTabSz="914400" eaLnBrk="1" fontAlgn="auto" latinLnBrk="0" hangingPunct="1">
              <a:lnSpc>
                <a:spcPts val="1310"/>
              </a:lnSpc>
              <a:spcBef>
                <a:spcPts val="0"/>
              </a:spcBef>
              <a:spcAft>
                <a:spcPts val="0"/>
              </a:spcAft>
              <a:buClrTx/>
              <a:buSzTx/>
              <a:buFontTx/>
              <a:buNone/>
              <a:tabLst/>
              <a:defRPr/>
            </a:pPr>
            <a:r>
              <a:rPr kumimoji="0" sz="1050" b="0" i="0" u="none" strike="noStrike" kern="0" cap="none" spc="0" normalizeH="0" baseline="23809" noProof="0" dirty="0">
                <a:ln>
                  <a:noFill/>
                </a:ln>
                <a:solidFill>
                  <a:prstClr val="white"/>
                </a:solidFill>
                <a:effectLst/>
                <a:uLnTx/>
                <a:uFillTx/>
                <a:latin typeface="Arial"/>
                <a:cs typeface="Arial"/>
              </a:rPr>
              <a:t>2</a:t>
            </a:r>
            <a:r>
              <a:rPr kumimoji="0" sz="1050" b="0" i="0" u="none" strike="noStrike" kern="0" cap="none" spc="15" normalizeH="0" baseline="23809" noProof="0" dirty="0">
                <a:ln>
                  <a:noFill/>
                </a:ln>
                <a:solidFill>
                  <a:prstClr val="white"/>
                </a:solidFill>
                <a:effectLst/>
                <a:uLnTx/>
                <a:uFillTx/>
                <a:latin typeface="Arial"/>
                <a:cs typeface="Arial"/>
              </a:rPr>
              <a:t> </a:t>
            </a:r>
            <a:r>
              <a:rPr kumimoji="0" lang="en-US" sz="1100" b="0" i="0" u="none" strike="noStrike" kern="0" cap="none" spc="-20" normalizeH="0" baseline="0" noProof="0" dirty="0">
                <a:ln>
                  <a:noFill/>
                </a:ln>
                <a:solidFill>
                  <a:prstClr val="white"/>
                </a:solidFill>
                <a:effectLst/>
                <a:uLnTx/>
                <a:uFillTx/>
                <a:latin typeface="Arial"/>
                <a:cs typeface="Arial"/>
              </a:rPr>
              <a:t>For the purpose of this discount, a civil union partner or domestic partner will be considered a legal spouse when such partnerships are valid and recognized in your state of residence.</a:t>
            </a:r>
          </a:p>
          <a:p>
            <a:pPr marL="38100" marR="0" lvl="0" indent="0" defTabSz="914400" eaLnBrk="1" fontAlgn="auto" latinLnBrk="0" hangingPunct="1">
              <a:lnSpc>
                <a:spcPts val="1310"/>
              </a:lnSpc>
              <a:spcBef>
                <a:spcPts val="0"/>
              </a:spcBef>
              <a:spcAft>
                <a:spcPts val="0"/>
              </a:spcAft>
              <a:buClrTx/>
              <a:buSzTx/>
              <a:buFontTx/>
              <a:buNone/>
              <a:tabLst/>
              <a:defRPr/>
            </a:pPr>
            <a:endParaRPr kumimoji="0" sz="1100" b="0" i="0" u="none" strike="noStrike" kern="0" cap="none" spc="0" normalizeH="0" baseline="0" noProof="0" dirty="0">
              <a:ln>
                <a:noFill/>
              </a:ln>
              <a:solidFill>
                <a:prstClr val="white"/>
              </a:solidFill>
              <a:effectLst/>
              <a:uLnTx/>
              <a:uFillTx/>
              <a:latin typeface="Arial"/>
              <a:cs typeface="Arial"/>
            </a:endParaRPr>
          </a:p>
        </p:txBody>
      </p:sp>
      <p:pic>
        <p:nvPicPr>
          <p:cNvPr id="11" name="Picture 10" descr="A person and an old person laughing&#10;&#10;Description automatically generated with low confidence">
            <a:extLst>
              <a:ext uri="{FF2B5EF4-FFF2-40B4-BE49-F238E27FC236}">
                <a16:creationId xmlns:a16="http://schemas.microsoft.com/office/drawing/2014/main" id="{CA5BB8FC-41D1-47AA-AB42-8BCDA65484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988" t="-28" r="13459" b="28"/>
          <a:stretch/>
        </p:blipFill>
        <p:spPr>
          <a:xfrm>
            <a:off x="6871534" y="724"/>
            <a:ext cx="5320466" cy="6152021"/>
          </a:xfrm>
          <a:prstGeom prst="rect">
            <a:avLst/>
          </a:prstGeom>
        </p:spPr>
      </p:pic>
    </p:spTree>
    <p:extLst>
      <p:ext uri="{BB962C8B-B14F-4D97-AF65-F5344CB8AC3E}">
        <p14:creationId xmlns:p14="http://schemas.microsoft.com/office/powerpoint/2010/main" val="1945927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5083" y="6392164"/>
            <a:ext cx="96520" cy="1778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3F3F3F"/>
                </a:solidFill>
                <a:latin typeface="Arial"/>
                <a:cs typeface="Arial"/>
              </a:rPr>
              <a:t>8</a:t>
            </a:r>
            <a:endParaRPr sz="1000">
              <a:latin typeface="Arial"/>
              <a:cs typeface="Arial"/>
            </a:endParaRPr>
          </a:p>
        </p:txBody>
      </p:sp>
      <p:grpSp>
        <p:nvGrpSpPr>
          <p:cNvPr id="6" name="object 6"/>
          <p:cNvGrpSpPr/>
          <p:nvPr/>
        </p:nvGrpSpPr>
        <p:grpSpPr>
          <a:xfrm>
            <a:off x="0" y="5984874"/>
            <a:ext cx="12192000" cy="873125"/>
            <a:chOff x="0" y="5984874"/>
            <a:chExt cx="12192000" cy="873125"/>
          </a:xfrm>
        </p:grpSpPr>
        <p:sp>
          <p:nvSpPr>
            <p:cNvPr id="7" name="object 7"/>
            <p:cNvSpPr/>
            <p:nvPr/>
          </p:nvSpPr>
          <p:spPr>
            <a:xfrm>
              <a:off x="0" y="5984874"/>
              <a:ext cx="12192000" cy="873125"/>
            </a:xfrm>
            <a:custGeom>
              <a:avLst/>
              <a:gdLst/>
              <a:ahLst/>
              <a:cxnLst/>
              <a:rect l="l" t="t" r="r" b="b"/>
              <a:pathLst>
                <a:path w="12192000" h="873125">
                  <a:moveTo>
                    <a:pt x="12192000" y="0"/>
                  </a:moveTo>
                  <a:lnTo>
                    <a:pt x="0" y="0"/>
                  </a:lnTo>
                  <a:lnTo>
                    <a:pt x="0" y="873124"/>
                  </a:lnTo>
                  <a:lnTo>
                    <a:pt x="12192000" y="873124"/>
                  </a:lnTo>
                  <a:lnTo>
                    <a:pt x="12192000" y="0"/>
                  </a:lnTo>
                  <a:close/>
                </a:path>
              </a:pathLst>
            </a:custGeom>
            <a:solidFill>
              <a:srgbClr val="01A7E1"/>
            </a:solidFill>
          </p:spPr>
          <p:txBody>
            <a:bodyPr wrap="square" lIns="0" tIns="0" rIns="0" bIns="0" rtlCol="0"/>
            <a:lstStyle/>
            <a:p>
              <a:endParaRPr/>
            </a:p>
          </p:txBody>
        </p:sp>
        <p:pic>
          <p:nvPicPr>
            <p:cNvPr id="8" name="object 8"/>
            <p:cNvPicPr/>
            <p:nvPr/>
          </p:nvPicPr>
          <p:blipFill>
            <a:blip r:embed="rId2" cstate="print"/>
            <a:stretch>
              <a:fillRect/>
            </a:stretch>
          </p:blipFill>
          <p:spPr>
            <a:xfrm>
              <a:off x="341313" y="6208712"/>
              <a:ext cx="1358899" cy="452436"/>
            </a:xfrm>
            <a:prstGeom prst="rect">
              <a:avLst/>
            </a:prstGeom>
          </p:spPr>
        </p:pic>
      </p:grpSp>
      <p:sp>
        <p:nvSpPr>
          <p:cNvPr id="13" name="object 4">
            <a:extLst>
              <a:ext uri="{FF2B5EF4-FFF2-40B4-BE49-F238E27FC236}">
                <a16:creationId xmlns:a16="http://schemas.microsoft.com/office/drawing/2014/main" id="{58D77B6D-3FFB-489A-9106-511744F89A09}"/>
              </a:ext>
            </a:extLst>
          </p:cNvPr>
          <p:cNvSpPr txBox="1"/>
          <p:nvPr/>
        </p:nvSpPr>
        <p:spPr>
          <a:xfrm>
            <a:off x="338643" y="1448198"/>
            <a:ext cx="4535487" cy="2880212"/>
          </a:xfrm>
          <a:prstGeom prst="rect">
            <a:avLst/>
          </a:prstGeom>
        </p:spPr>
        <p:txBody>
          <a:bodyPr vert="horz" wrap="square" lIns="0" tIns="12700" rIns="0" bIns="0" rtlCol="0">
            <a:spAutoFit/>
          </a:bodyPr>
          <a:lstStyle/>
          <a:p>
            <a:pPr marL="12700" marR="5080">
              <a:lnSpc>
                <a:spcPct val="120000"/>
              </a:lnSpc>
              <a:spcBef>
                <a:spcPts val="100"/>
              </a:spcBef>
            </a:pPr>
            <a:r>
              <a:rPr lang="en-US" sz="1400" dirty="0">
                <a:solidFill>
                  <a:srgbClr val="3F3F3F"/>
                </a:solidFill>
                <a:latin typeface="Tahoma"/>
                <a:cs typeface="Tahoma"/>
              </a:rPr>
              <a:t>Aflac offers Medicare Supplement plans A, F, G and N with varying amounts of coverage; Plan A provides basic benefits, and Plan F offers more comprehensive coverage. </a:t>
            </a:r>
          </a:p>
          <a:p>
            <a:pPr marL="12700" marR="5080">
              <a:lnSpc>
                <a:spcPct val="120000"/>
              </a:lnSpc>
              <a:spcBef>
                <a:spcPts val="100"/>
              </a:spcBef>
            </a:pPr>
            <a:endParaRPr lang="en-US" sz="1400" dirty="0">
              <a:solidFill>
                <a:srgbClr val="3F3F3F"/>
              </a:solidFill>
              <a:latin typeface="Tahoma"/>
              <a:cs typeface="Tahoma"/>
            </a:endParaRPr>
          </a:p>
          <a:p>
            <a:pPr marL="12700" marR="5080">
              <a:lnSpc>
                <a:spcPct val="120000"/>
              </a:lnSpc>
              <a:spcBef>
                <a:spcPts val="100"/>
              </a:spcBef>
            </a:pPr>
            <a:r>
              <a:rPr lang="en-US" sz="1400" dirty="0">
                <a:solidFill>
                  <a:srgbClr val="3F3F3F"/>
                </a:solidFill>
                <a:latin typeface="Tahoma"/>
                <a:cs typeface="Tahoma"/>
              </a:rPr>
              <a:t>Premiums also vary according to the amount of coverage provided by each plan. </a:t>
            </a:r>
          </a:p>
          <a:p>
            <a:pPr marL="12700" marR="5080">
              <a:lnSpc>
                <a:spcPct val="120000"/>
              </a:lnSpc>
              <a:spcBef>
                <a:spcPts val="100"/>
              </a:spcBef>
            </a:pPr>
            <a:endParaRPr lang="en-US" sz="1400" dirty="0">
              <a:solidFill>
                <a:srgbClr val="3F3F3F"/>
              </a:solidFill>
              <a:latin typeface="Tahoma"/>
              <a:cs typeface="Tahoma"/>
            </a:endParaRPr>
          </a:p>
          <a:p>
            <a:pPr marL="12700" marR="5080">
              <a:lnSpc>
                <a:spcPct val="120000"/>
              </a:lnSpc>
              <a:spcBef>
                <a:spcPts val="100"/>
              </a:spcBef>
            </a:pPr>
            <a:r>
              <a:rPr lang="en-US" sz="1400" dirty="0">
                <a:solidFill>
                  <a:srgbClr val="3F3F3F"/>
                </a:solidFill>
                <a:latin typeface="Tahoma"/>
                <a:cs typeface="Tahoma"/>
              </a:rPr>
              <a:t>This chart reflects the benefits that are covered in most plans. Consult each state’s outline of coverage for details.</a:t>
            </a:r>
            <a:r>
              <a:rPr lang="en-US" sz="1400" baseline="30000" dirty="0">
                <a:solidFill>
                  <a:srgbClr val="3F3F3F"/>
                </a:solidFill>
                <a:latin typeface="Tahoma"/>
                <a:cs typeface="Tahoma"/>
              </a:rPr>
              <a:t>****</a:t>
            </a:r>
            <a:endParaRPr lang="en-US" sz="1400" baseline="30000" dirty="0">
              <a:latin typeface="Tahoma"/>
              <a:cs typeface="Tahoma"/>
            </a:endParaRPr>
          </a:p>
        </p:txBody>
      </p:sp>
      <p:sp>
        <p:nvSpPr>
          <p:cNvPr id="14" name="object 4">
            <a:extLst>
              <a:ext uri="{FF2B5EF4-FFF2-40B4-BE49-F238E27FC236}">
                <a16:creationId xmlns:a16="http://schemas.microsoft.com/office/drawing/2014/main" id="{3E7ACCC9-4E50-4C13-A117-A76AEB53003A}"/>
              </a:ext>
            </a:extLst>
          </p:cNvPr>
          <p:cNvSpPr txBox="1">
            <a:spLocks/>
          </p:cNvSpPr>
          <p:nvPr/>
        </p:nvSpPr>
        <p:spPr>
          <a:xfrm>
            <a:off x="341313" y="521715"/>
            <a:ext cx="5449887" cy="444673"/>
          </a:xfrm>
          <a:prstGeom prst="rect">
            <a:avLst/>
          </a:prstGeom>
        </p:spPr>
        <p:txBody>
          <a:bodyPr vert="horz" wrap="square" lIns="0" tIns="52069" rIns="0" bIns="0" rtlCol="0">
            <a:spAutoFit/>
          </a:bodyPr>
          <a:lstStyle>
            <a:lvl1pPr>
              <a:defRPr sz="2600" b="1" i="0">
                <a:solidFill>
                  <a:schemeClr val="bg1"/>
                </a:solidFill>
                <a:latin typeface="Tahoma"/>
                <a:ea typeface="+mj-ea"/>
                <a:cs typeface="Tahoma"/>
              </a:defRPr>
            </a:lvl1pPr>
          </a:lstStyle>
          <a:p>
            <a:pPr marL="12700" marR="5080">
              <a:lnSpc>
                <a:spcPct val="90700"/>
              </a:lnSpc>
              <a:spcBef>
                <a:spcPts val="409"/>
              </a:spcBef>
            </a:pPr>
            <a:r>
              <a:rPr lang="en-US" sz="2800" spc="-10" dirty="0">
                <a:solidFill>
                  <a:srgbClr val="00A7E1"/>
                </a:solidFill>
              </a:rPr>
              <a:t>Coverage Options</a:t>
            </a:r>
            <a:endParaRPr lang="en-US" sz="1800" dirty="0">
              <a:latin typeface="Arial"/>
              <a:cs typeface="Arial"/>
            </a:endParaRPr>
          </a:p>
        </p:txBody>
      </p:sp>
      <p:sp>
        <p:nvSpPr>
          <p:cNvPr id="12" name="TextBox 11">
            <a:extLst>
              <a:ext uri="{FF2B5EF4-FFF2-40B4-BE49-F238E27FC236}">
                <a16:creationId xmlns:a16="http://schemas.microsoft.com/office/drawing/2014/main" id="{6D6C7B3C-F4B2-4E93-ABF3-ADDDCE076A9D}"/>
              </a:ext>
            </a:extLst>
          </p:cNvPr>
          <p:cNvSpPr txBox="1"/>
          <p:nvPr/>
        </p:nvSpPr>
        <p:spPr>
          <a:xfrm>
            <a:off x="304800" y="5438998"/>
            <a:ext cx="5486400" cy="276999"/>
          </a:xfrm>
          <a:prstGeom prst="rect">
            <a:avLst/>
          </a:prstGeom>
          <a:noFill/>
        </p:spPr>
        <p:txBody>
          <a:bodyPr wrap="square">
            <a:spAutoFit/>
          </a:bodyPr>
          <a:lstStyle/>
          <a:p>
            <a:r>
              <a:rPr lang="en-US" sz="1200" dirty="0">
                <a:solidFill>
                  <a:schemeClr val="tx1">
                    <a:lumMod val="50000"/>
                    <a:lumOff val="50000"/>
                  </a:schemeClr>
                </a:solidFill>
              </a:rPr>
              <a:t>For more information, visit </a:t>
            </a:r>
            <a:r>
              <a:rPr lang="en-US" sz="1200" dirty="0">
                <a:solidFill>
                  <a:schemeClr val="tx1">
                    <a:lumMod val="50000"/>
                    <a:lumOff val="50000"/>
                  </a:schemeClr>
                </a:solidFill>
                <a:hlinkClick r:id="rId3"/>
              </a:rPr>
              <a:t>https://www.sellaflacmedsupp.com</a:t>
            </a:r>
            <a:endParaRPr lang="en-US" sz="1200" dirty="0">
              <a:solidFill>
                <a:schemeClr val="tx1">
                  <a:lumMod val="50000"/>
                  <a:lumOff val="50000"/>
                </a:schemeClr>
              </a:solidFill>
            </a:endParaRPr>
          </a:p>
        </p:txBody>
      </p:sp>
      <p:sp>
        <p:nvSpPr>
          <p:cNvPr id="21" name="object 19">
            <a:extLst>
              <a:ext uri="{FF2B5EF4-FFF2-40B4-BE49-F238E27FC236}">
                <a16:creationId xmlns:a16="http://schemas.microsoft.com/office/drawing/2014/main" id="{226910E4-D0DB-4E87-BE0E-F8B05C2A6D96}"/>
              </a:ext>
            </a:extLst>
          </p:cNvPr>
          <p:cNvSpPr txBox="1"/>
          <p:nvPr/>
        </p:nvSpPr>
        <p:spPr>
          <a:xfrm>
            <a:off x="1903982" y="6019800"/>
            <a:ext cx="10135618" cy="933654"/>
          </a:xfrm>
          <a:prstGeom prst="rect">
            <a:avLst/>
          </a:prstGeom>
        </p:spPr>
        <p:txBody>
          <a:bodyPr vert="horz" wrap="square" lIns="0" tIns="12700" rIns="0" bIns="0" rtlCol="0">
            <a:spAutoFit/>
          </a:bodyPr>
          <a:lstStyle/>
          <a:p>
            <a:r>
              <a:rPr lang="en-US" sz="1000" dirty="0">
                <a:solidFill>
                  <a:schemeClr val="bg1"/>
                </a:solidFill>
                <a:latin typeface="Tahoma" panose="020B0604030504040204" pitchFamily="34" charset="0"/>
                <a:ea typeface="Tahoma" panose="020B0604030504040204" pitchFamily="34" charset="0"/>
                <a:cs typeface="Tahoma" panose="020B0604030504040204" pitchFamily="34" charset="0"/>
              </a:rPr>
              <a:t>*Plan F is available for people first eligible for Medicare before 2020 only.</a:t>
            </a:r>
          </a:p>
          <a:p>
            <a:r>
              <a:rPr lang="en-US" sz="1000" dirty="0">
                <a:solidFill>
                  <a:schemeClr val="bg1"/>
                </a:solidFill>
                <a:latin typeface="Tahoma" panose="020B0604030504040204" pitchFamily="34" charset="0"/>
                <a:ea typeface="Tahoma" panose="020B0604030504040204" pitchFamily="34" charset="0"/>
                <a:cs typeface="Tahoma" panose="020B0604030504040204" pitchFamily="34" charset="0"/>
              </a:rPr>
              <a:t>**Plan N requires $20 copayment for office visits; $50 copayment for emergency room visits. Copayments do not count toward the annual Part B deductible.</a:t>
            </a:r>
          </a:p>
          <a:p>
            <a:r>
              <a:rPr lang="en-US" sz="1000" dirty="0">
                <a:solidFill>
                  <a:schemeClr val="bg1"/>
                </a:solidFill>
                <a:latin typeface="Tahoma" panose="020B0604030504040204" pitchFamily="34" charset="0"/>
                <a:ea typeface="Tahoma" panose="020B0604030504040204" pitchFamily="34" charset="0"/>
                <a:cs typeface="Tahoma" panose="020B0604030504040204" pitchFamily="34" charset="0"/>
              </a:rPr>
              <a:t>***Benefit is defined as medically necessary emergency care services beginning during the first 60 days of each trip outside the U.S. Refer to the plan and outline of coverage for details.</a:t>
            </a:r>
          </a:p>
          <a:p>
            <a:r>
              <a:rPr lang="en-US" sz="1000" dirty="0">
                <a:solidFill>
                  <a:schemeClr val="bg1"/>
                </a:solidFill>
                <a:latin typeface="Tahoma" panose="020B0604030504040204" pitchFamily="34" charset="0"/>
                <a:ea typeface="Tahoma" panose="020B0604030504040204" pitchFamily="34" charset="0"/>
                <a:cs typeface="Tahoma" panose="020B0604030504040204" pitchFamily="34" charset="0"/>
              </a:rPr>
              <a:t>**** Wisconsin and Minnesota differ from federal plans. Refer to the plan and outline of coverage for details.</a:t>
            </a:r>
          </a:p>
          <a:p>
            <a:pPr marL="38100">
              <a:lnSpc>
                <a:spcPts val="1310"/>
              </a:lnSpc>
            </a:pPr>
            <a:endParaRPr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1EE73595-960F-4697-8E62-DAB9751BE9A0}"/>
              </a:ext>
            </a:extLst>
          </p:cNvPr>
          <p:cNvPicPr>
            <a:picLocks noChangeAspect="1"/>
          </p:cNvPicPr>
          <p:nvPr/>
        </p:nvPicPr>
        <p:blipFill>
          <a:blip r:embed="rId4"/>
          <a:stretch>
            <a:fillRect/>
          </a:stretch>
        </p:blipFill>
        <p:spPr>
          <a:xfrm>
            <a:off x="5257800" y="1247620"/>
            <a:ext cx="6781800" cy="3629180"/>
          </a:xfrm>
          <a:prstGeom prst="rect">
            <a:avLst/>
          </a:prstGeom>
        </p:spPr>
      </p:pic>
    </p:spTree>
    <p:extLst>
      <p:ext uri="{BB962C8B-B14F-4D97-AF65-F5344CB8AC3E}">
        <p14:creationId xmlns:p14="http://schemas.microsoft.com/office/powerpoint/2010/main" val="2733947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6094412" y="0"/>
            <a:ext cx="6094730" cy="6858000"/>
            <a:chOff x="6094412" y="0"/>
            <a:chExt cx="6094730" cy="6858000"/>
          </a:xfrm>
        </p:grpSpPr>
        <p:sp>
          <p:nvSpPr>
            <p:cNvPr id="4" name="object 4"/>
            <p:cNvSpPr/>
            <p:nvPr/>
          </p:nvSpPr>
          <p:spPr>
            <a:xfrm>
              <a:off x="6094412" y="0"/>
              <a:ext cx="6094730" cy="6858000"/>
            </a:xfrm>
            <a:custGeom>
              <a:avLst/>
              <a:gdLst/>
              <a:ahLst/>
              <a:cxnLst/>
              <a:rect l="l" t="t" r="r" b="b"/>
              <a:pathLst>
                <a:path w="6094730" h="6858000">
                  <a:moveTo>
                    <a:pt x="6094412" y="0"/>
                  </a:moveTo>
                  <a:lnTo>
                    <a:pt x="0" y="0"/>
                  </a:lnTo>
                  <a:lnTo>
                    <a:pt x="0" y="6857999"/>
                  </a:lnTo>
                  <a:lnTo>
                    <a:pt x="6094412" y="6857999"/>
                  </a:lnTo>
                  <a:lnTo>
                    <a:pt x="6094412" y="0"/>
                  </a:lnTo>
                  <a:close/>
                </a:path>
              </a:pathLst>
            </a:custGeom>
            <a:solidFill>
              <a:srgbClr val="00A7E1"/>
            </a:solidFill>
          </p:spPr>
          <p:txBody>
            <a:bodyPr wrap="square" lIns="0" tIns="0" rIns="0" bIns="0" rtlCol="0"/>
            <a:lstStyle/>
            <a:p>
              <a:endParaRPr/>
            </a:p>
          </p:txBody>
        </p:sp>
        <p:pic>
          <p:nvPicPr>
            <p:cNvPr id="5" name="object 5"/>
            <p:cNvPicPr/>
            <p:nvPr/>
          </p:nvPicPr>
          <p:blipFill>
            <a:blip r:embed="rId2" cstate="print"/>
            <a:stretch>
              <a:fillRect/>
            </a:stretch>
          </p:blipFill>
          <p:spPr>
            <a:xfrm>
              <a:off x="10839578" y="6194065"/>
              <a:ext cx="978451" cy="312560"/>
            </a:xfrm>
            <a:prstGeom prst="rect">
              <a:avLst/>
            </a:prstGeom>
          </p:spPr>
        </p:pic>
      </p:grpSp>
      <p:sp>
        <p:nvSpPr>
          <p:cNvPr id="6" name="object 6"/>
          <p:cNvSpPr txBox="1">
            <a:spLocks noGrp="1"/>
          </p:cNvSpPr>
          <p:nvPr>
            <p:ph type="title"/>
          </p:nvPr>
        </p:nvSpPr>
        <p:spPr>
          <a:xfrm>
            <a:off x="544512" y="580644"/>
            <a:ext cx="4427220" cy="416781"/>
          </a:xfrm>
          <a:prstGeom prst="rect">
            <a:avLst/>
          </a:prstGeom>
        </p:spPr>
        <p:txBody>
          <a:bodyPr vert="horz" wrap="square" lIns="0" tIns="57150" rIns="0" bIns="0" rtlCol="0">
            <a:spAutoFit/>
          </a:bodyPr>
          <a:lstStyle/>
          <a:p>
            <a:pPr marL="12700" marR="5080">
              <a:lnSpc>
                <a:spcPts val="2810"/>
              </a:lnSpc>
              <a:spcBef>
                <a:spcPts val="450"/>
              </a:spcBef>
            </a:pPr>
            <a:r>
              <a:rPr lang="en-US" sz="2800" spc="-10" dirty="0">
                <a:solidFill>
                  <a:srgbClr val="00A7E1"/>
                </a:solidFill>
              </a:rPr>
              <a:t>Key Features</a:t>
            </a:r>
            <a:endParaRPr sz="2800" spc="-10" dirty="0">
              <a:solidFill>
                <a:srgbClr val="00A7E1"/>
              </a:solidFill>
            </a:endParaRPr>
          </a:p>
        </p:txBody>
      </p:sp>
      <p:sp>
        <p:nvSpPr>
          <p:cNvPr id="8" name="object 8"/>
          <p:cNvSpPr txBox="1"/>
          <p:nvPr/>
        </p:nvSpPr>
        <p:spPr>
          <a:xfrm>
            <a:off x="6454877" y="1472609"/>
            <a:ext cx="5252826" cy="4351191"/>
          </a:xfrm>
          <a:prstGeom prst="rect">
            <a:avLst/>
          </a:prstGeom>
        </p:spPr>
        <p:txBody>
          <a:bodyPr vert="horz" wrap="square" lIns="0" tIns="11430" rIns="0" bIns="0" rtlCol="0">
            <a:spAutoFit/>
          </a:bodyPr>
          <a:lstStyle/>
          <a:p>
            <a:pPr marL="12700" marR="5080">
              <a:lnSpc>
                <a:spcPct val="100400"/>
              </a:lnSpc>
              <a:spcAft>
                <a:spcPts val="600"/>
              </a:spcAft>
            </a:pPr>
            <a:r>
              <a:rPr lang="en-US" b="1" dirty="0">
                <a:solidFill>
                  <a:srgbClr val="FFFFFF"/>
                </a:solidFill>
                <a:latin typeface="Tahoma"/>
                <a:cs typeface="Tahoma"/>
              </a:rPr>
              <a:t>12-month rate guarantee</a:t>
            </a:r>
          </a:p>
          <a:p>
            <a:pPr marL="12700" marR="5080">
              <a:lnSpc>
                <a:spcPct val="100400"/>
              </a:lnSpc>
              <a:spcBef>
                <a:spcPts val="90"/>
              </a:spcBef>
            </a:pPr>
            <a:r>
              <a:rPr lang="en-US" sz="1600" dirty="0">
                <a:solidFill>
                  <a:srgbClr val="FFFFFF"/>
                </a:solidFill>
                <a:latin typeface="Tahoma"/>
                <a:cs typeface="Tahoma"/>
              </a:rPr>
              <a:t>No rate increases for the first 12 months. On each anniversary of the effective date, premiums will increase due to an increase in age. The renewal premium for the policy will be the renewal premium then in effect for your client’s attained age. </a:t>
            </a:r>
          </a:p>
          <a:p>
            <a:pPr marL="12700" marR="5080">
              <a:lnSpc>
                <a:spcPct val="100400"/>
              </a:lnSpc>
              <a:spcBef>
                <a:spcPts val="90"/>
              </a:spcBef>
            </a:pPr>
            <a:endParaRPr lang="en-US" sz="1600" dirty="0">
              <a:solidFill>
                <a:srgbClr val="FFFFFF"/>
              </a:solidFill>
              <a:latin typeface="Tahoma"/>
              <a:cs typeface="Tahoma"/>
            </a:endParaRPr>
          </a:p>
          <a:p>
            <a:pPr marL="12700" marR="5080">
              <a:lnSpc>
                <a:spcPct val="100400"/>
              </a:lnSpc>
              <a:spcAft>
                <a:spcPts val="600"/>
              </a:spcAft>
            </a:pPr>
            <a:r>
              <a:rPr lang="en-US" b="1" dirty="0">
                <a:solidFill>
                  <a:srgbClr val="FFFFFF"/>
                </a:solidFill>
                <a:latin typeface="Tahoma"/>
                <a:cs typeface="Tahoma"/>
              </a:rPr>
              <a:t>Guaranteed renewable</a:t>
            </a:r>
          </a:p>
          <a:p>
            <a:pPr marL="12700" marR="5080">
              <a:lnSpc>
                <a:spcPct val="100400"/>
              </a:lnSpc>
              <a:spcBef>
                <a:spcPts val="90"/>
              </a:spcBef>
            </a:pPr>
            <a:r>
              <a:rPr lang="en-US" sz="1600" dirty="0">
                <a:solidFill>
                  <a:srgbClr val="FFFFFF"/>
                </a:solidFill>
                <a:latin typeface="Tahoma"/>
                <a:cs typeface="Tahoma"/>
              </a:rPr>
              <a:t>As long as premiums are paid, benefits will remain the same for the life of the policy. Your clients will not have to worry about  reduced benefits or canceled</a:t>
            </a:r>
          </a:p>
          <a:p>
            <a:pPr marL="12700" marR="5080">
              <a:lnSpc>
                <a:spcPct val="100400"/>
              </a:lnSpc>
              <a:spcBef>
                <a:spcPts val="90"/>
              </a:spcBef>
            </a:pPr>
            <a:r>
              <a:rPr lang="en-US" sz="1600" dirty="0">
                <a:solidFill>
                  <a:srgbClr val="FFFFFF"/>
                </a:solidFill>
                <a:latin typeface="Tahoma"/>
                <a:cs typeface="Tahoma"/>
              </a:rPr>
              <a:t>Coverage, regardless of their age or health. </a:t>
            </a:r>
          </a:p>
          <a:p>
            <a:pPr marL="12700" marR="5080">
              <a:lnSpc>
                <a:spcPct val="100400"/>
              </a:lnSpc>
              <a:spcBef>
                <a:spcPts val="90"/>
              </a:spcBef>
            </a:pPr>
            <a:endParaRPr lang="en-US" sz="1600" dirty="0">
              <a:solidFill>
                <a:srgbClr val="FFFFFF"/>
              </a:solidFill>
              <a:latin typeface="Tahoma"/>
              <a:cs typeface="Tahoma"/>
            </a:endParaRPr>
          </a:p>
          <a:p>
            <a:pPr marL="12700" marR="5080">
              <a:lnSpc>
                <a:spcPct val="100400"/>
              </a:lnSpc>
              <a:spcAft>
                <a:spcPts val="600"/>
              </a:spcAft>
            </a:pPr>
            <a:r>
              <a:rPr lang="en-US" b="1" dirty="0">
                <a:solidFill>
                  <a:srgbClr val="FFFFFF"/>
                </a:solidFill>
                <a:latin typeface="Tahoma"/>
                <a:cs typeface="Tahoma"/>
              </a:rPr>
              <a:t>30-day free look</a:t>
            </a:r>
          </a:p>
          <a:p>
            <a:pPr marL="12700" marR="5080">
              <a:lnSpc>
                <a:spcPct val="100400"/>
              </a:lnSpc>
              <a:spcBef>
                <a:spcPts val="90"/>
              </a:spcBef>
            </a:pPr>
            <a:r>
              <a:rPr lang="en-US" sz="1600" dirty="0">
                <a:solidFill>
                  <a:srgbClr val="FFFFFF"/>
                </a:solidFill>
                <a:latin typeface="Tahoma"/>
                <a:cs typeface="Tahoma"/>
              </a:rPr>
              <a:t>Clients can return any policy for any reason within 30 days after receipt for a full refund of all premiums paid.</a:t>
            </a:r>
            <a:endParaRPr lang="en-US" sz="1600" dirty="0">
              <a:latin typeface="Tahoma"/>
              <a:cs typeface="Tahoma"/>
            </a:endParaRPr>
          </a:p>
        </p:txBody>
      </p:sp>
      <p:grpSp>
        <p:nvGrpSpPr>
          <p:cNvPr id="9" name="object 9"/>
          <p:cNvGrpSpPr/>
          <p:nvPr/>
        </p:nvGrpSpPr>
        <p:grpSpPr>
          <a:xfrm>
            <a:off x="8675637" y="471534"/>
            <a:ext cx="1129665" cy="635000"/>
            <a:chOff x="8521483" y="1990089"/>
            <a:chExt cx="1129665" cy="635000"/>
          </a:xfrm>
        </p:grpSpPr>
        <p:sp>
          <p:nvSpPr>
            <p:cNvPr id="10" name="object 10"/>
            <p:cNvSpPr/>
            <p:nvPr/>
          </p:nvSpPr>
          <p:spPr>
            <a:xfrm>
              <a:off x="8609877" y="2078048"/>
              <a:ext cx="1023619" cy="529590"/>
            </a:xfrm>
            <a:custGeom>
              <a:avLst/>
              <a:gdLst/>
              <a:ahLst/>
              <a:cxnLst/>
              <a:rect l="l" t="t" r="r" b="b"/>
              <a:pathLst>
                <a:path w="1023620" h="529589">
                  <a:moveTo>
                    <a:pt x="1023367" y="0"/>
                  </a:moveTo>
                  <a:lnTo>
                    <a:pt x="0" y="0"/>
                  </a:lnTo>
                  <a:lnTo>
                    <a:pt x="0" y="529350"/>
                  </a:lnTo>
                  <a:lnTo>
                    <a:pt x="1023367" y="529350"/>
                  </a:lnTo>
                  <a:lnTo>
                    <a:pt x="1023367" y="0"/>
                  </a:lnTo>
                  <a:close/>
                </a:path>
              </a:pathLst>
            </a:custGeom>
            <a:solidFill>
              <a:srgbClr val="92DFFA"/>
            </a:solidFill>
          </p:spPr>
          <p:txBody>
            <a:bodyPr wrap="square" lIns="0" tIns="0" rIns="0" bIns="0" rtlCol="0"/>
            <a:lstStyle/>
            <a:p>
              <a:endParaRPr/>
            </a:p>
          </p:txBody>
        </p:sp>
        <p:sp>
          <p:nvSpPr>
            <p:cNvPr id="11" name="object 11"/>
            <p:cNvSpPr/>
            <p:nvPr/>
          </p:nvSpPr>
          <p:spPr>
            <a:xfrm>
              <a:off x="8592197" y="2059939"/>
              <a:ext cx="1059180" cy="565150"/>
            </a:xfrm>
            <a:custGeom>
              <a:avLst/>
              <a:gdLst/>
              <a:ahLst/>
              <a:cxnLst/>
              <a:rect l="l" t="t" r="r" b="b"/>
              <a:pathLst>
                <a:path w="1059179" h="565150">
                  <a:moveTo>
                    <a:pt x="1058697" y="35763"/>
                  </a:moveTo>
                  <a:lnTo>
                    <a:pt x="1023366" y="35763"/>
                  </a:lnTo>
                  <a:lnTo>
                    <a:pt x="1023366" y="529590"/>
                  </a:lnTo>
                  <a:lnTo>
                    <a:pt x="35331" y="529590"/>
                  </a:lnTo>
                  <a:lnTo>
                    <a:pt x="35331" y="476808"/>
                  </a:lnTo>
                  <a:lnTo>
                    <a:pt x="0" y="476808"/>
                  </a:lnTo>
                  <a:lnTo>
                    <a:pt x="0" y="529590"/>
                  </a:lnTo>
                  <a:lnTo>
                    <a:pt x="0" y="565150"/>
                  </a:lnTo>
                  <a:lnTo>
                    <a:pt x="1058697" y="565150"/>
                  </a:lnTo>
                  <a:lnTo>
                    <a:pt x="1058697" y="529831"/>
                  </a:lnTo>
                  <a:lnTo>
                    <a:pt x="1058697" y="529590"/>
                  </a:lnTo>
                  <a:lnTo>
                    <a:pt x="1058697" y="35763"/>
                  </a:lnTo>
                  <a:close/>
                </a:path>
                <a:path w="1059179" h="565150">
                  <a:moveTo>
                    <a:pt x="1058697" y="0"/>
                  </a:moveTo>
                  <a:lnTo>
                    <a:pt x="970305" y="0"/>
                  </a:lnTo>
                  <a:lnTo>
                    <a:pt x="970305" y="35560"/>
                  </a:lnTo>
                  <a:lnTo>
                    <a:pt x="1058697" y="35560"/>
                  </a:lnTo>
                  <a:lnTo>
                    <a:pt x="1058697" y="0"/>
                  </a:lnTo>
                  <a:close/>
                </a:path>
              </a:pathLst>
            </a:custGeom>
            <a:solidFill>
              <a:srgbClr val="0070A9"/>
            </a:solidFill>
          </p:spPr>
          <p:txBody>
            <a:bodyPr wrap="square" lIns="0" tIns="0" rIns="0" bIns="0" rtlCol="0"/>
            <a:lstStyle/>
            <a:p>
              <a:endParaRPr/>
            </a:p>
          </p:txBody>
        </p:sp>
        <p:sp>
          <p:nvSpPr>
            <p:cNvPr id="12" name="object 12"/>
            <p:cNvSpPr/>
            <p:nvPr/>
          </p:nvSpPr>
          <p:spPr>
            <a:xfrm>
              <a:off x="8539144" y="2007391"/>
              <a:ext cx="1023619" cy="529590"/>
            </a:xfrm>
            <a:custGeom>
              <a:avLst/>
              <a:gdLst/>
              <a:ahLst/>
              <a:cxnLst/>
              <a:rect l="l" t="t" r="r" b="b"/>
              <a:pathLst>
                <a:path w="1023620" h="529589">
                  <a:moveTo>
                    <a:pt x="1023367" y="0"/>
                  </a:moveTo>
                  <a:lnTo>
                    <a:pt x="0" y="0"/>
                  </a:lnTo>
                  <a:lnTo>
                    <a:pt x="0" y="529350"/>
                  </a:lnTo>
                  <a:lnTo>
                    <a:pt x="1023367" y="529350"/>
                  </a:lnTo>
                  <a:lnTo>
                    <a:pt x="1023367" y="0"/>
                  </a:lnTo>
                  <a:close/>
                </a:path>
              </a:pathLst>
            </a:custGeom>
            <a:solidFill>
              <a:srgbClr val="92DFFA"/>
            </a:solidFill>
          </p:spPr>
          <p:txBody>
            <a:bodyPr wrap="square" lIns="0" tIns="0" rIns="0" bIns="0" rtlCol="0"/>
            <a:lstStyle/>
            <a:p>
              <a:endParaRPr/>
            </a:p>
          </p:txBody>
        </p:sp>
        <p:sp>
          <p:nvSpPr>
            <p:cNvPr id="13" name="object 13"/>
            <p:cNvSpPr/>
            <p:nvPr/>
          </p:nvSpPr>
          <p:spPr>
            <a:xfrm>
              <a:off x="8521484" y="1990089"/>
              <a:ext cx="1059180" cy="563880"/>
            </a:xfrm>
            <a:custGeom>
              <a:avLst/>
              <a:gdLst/>
              <a:ahLst/>
              <a:cxnLst/>
              <a:rect l="l" t="t" r="r" b="b"/>
              <a:pathLst>
                <a:path w="1059179" h="563880">
                  <a:moveTo>
                    <a:pt x="1058684" y="0"/>
                  </a:moveTo>
                  <a:lnTo>
                    <a:pt x="0" y="0"/>
                  </a:lnTo>
                  <a:lnTo>
                    <a:pt x="0" y="35560"/>
                  </a:lnTo>
                  <a:lnTo>
                    <a:pt x="0" y="529590"/>
                  </a:lnTo>
                  <a:lnTo>
                    <a:pt x="0" y="563880"/>
                  </a:lnTo>
                  <a:lnTo>
                    <a:pt x="1058684" y="563880"/>
                  </a:lnTo>
                  <a:lnTo>
                    <a:pt x="1058684" y="529590"/>
                  </a:lnTo>
                  <a:lnTo>
                    <a:pt x="35318" y="529590"/>
                  </a:lnTo>
                  <a:lnTo>
                    <a:pt x="35318" y="35560"/>
                  </a:lnTo>
                  <a:lnTo>
                    <a:pt x="1023366" y="35560"/>
                  </a:lnTo>
                  <a:lnTo>
                    <a:pt x="1023366" y="529018"/>
                  </a:lnTo>
                  <a:lnTo>
                    <a:pt x="1058684" y="529018"/>
                  </a:lnTo>
                  <a:lnTo>
                    <a:pt x="1058684" y="35560"/>
                  </a:lnTo>
                  <a:lnTo>
                    <a:pt x="1058684" y="34950"/>
                  </a:lnTo>
                  <a:lnTo>
                    <a:pt x="1058684" y="0"/>
                  </a:lnTo>
                  <a:close/>
                </a:path>
              </a:pathLst>
            </a:custGeom>
            <a:solidFill>
              <a:srgbClr val="0070A9"/>
            </a:solidFill>
          </p:spPr>
          <p:txBody>
            <a:bodyPr wrap="square" lIns="0" tIns="0" rIns="0" bIns="0" rtlCol="0"/>
            <a:lstStyle/>
            <a:p>
              <a:endParaRPr/>
            </a:p>
          </p:txBody>
        </p:sp>
        <p:sp>
          <p:nvSpPr>
            <p:cNvPr id="14" name="object 14"/>
            <p:cNvSpPr/>
            <p:nvPr/>
          </p:nvSpPr>
          <p:spPr>
            <a:xfrm>
              <a:off x="8609243" y="2077799"/>
              <a:ext cx="883919" cy="388620"/>
            </a:xfrm>
            <a:custGeom>
              <a:avLst/>
              <a:gdLst/>
              <a:ahLst/>
              <a:cxnLst/>
              <a:rect l="l" t="t" r="r" b="b"/>
              <a:pathLst>
                <a:path w="883920" h="388619">
                  <a:moveTo>
                    <a:pt x="814261" y="0"/>
                  </a:moveTo>
                  <a:lnTo>
                    <a:pt x="69531" y="0"/>
                  </a:lnTo>
                  <a:lnTo>
                    <a:pt x="60595" y="24569"/>
                  </a:lnTo>
                  <a:lnTo>
                    <a:pt x="45206" y="45156"/>
                  </a:lnTo>
                  <a:lnTo>
                    <a:pt x="24597" y="60530"/>
                  </a:lnTo>
                  <a:lnTo>
                    <a:pt x="0" y="69457"/>
                  </a:lnTo>
                  <a:lnTo>
                    <a:pt x="0" y="318993"/>
                  </a:lnTo>
                  <a:lnTo>
                    <a:pt x="24597" y="327920"/>
                  </a:lnTo>
                  <a:lnTo>
                    <a:pt x="45206" y="343295"/>
                  </a:lnTo>
                  <a:lnTo>
                    <a:pt x="60595" y="363885"/>
                  </a:lnTo>
                  <a:lnTo>
                    <a:pt x="69531" y="388459"/>
                  </a:lnTo>
                  <a:lnTo>
                    <a:pt x="814261" y="388459"/>
                  </a:lnTo>
                  <a:lnTo>
                    <a:pt x="823197" y="363885"/>
                  </a:lnTo>
                  <a:lnTo>
                    <a:pt x="838586" y="343295"/>
                  </a:lnTo>
                  <a:lnTo>
                    <a:pt x="859195" y="327920"/>
                  </a:lnTo>
                  <a:lnTo>
                    <a:pt x="883793" y="318993"/>
                  </a:lnTo>
                  <a:lnTo>
                    <a:pt x="883793" y="69457"/>
                  </a:lnTo>
                  <a:lnTo>
                    <a:pt x="859195" y="60530"/>
                  </a:lnTo>
                  <a:lnTo>
                    <a:pt x="838586" y="45156"/>
                  </a:lnTo>
                  <a:lnTo>
                    <a:pt x="823197" y="24569"/>
                  </a:lnTo>
                  <a:lnTo>
                    <a:pt x="814261" y="0"/>
                  </a:lnTo>
                  <a:close/>
                </a:path>
              </a:pathLst>
            </a:custGeom>
            <a:solidFill>
              <a:srgbClr val="92DFFA"/>
            </a:solidFill>
          </p:spPr>
          <p:txBody>
            <a:bodyPr wrap="square" lIns="0" tIns="0" rIns="0" bIns="0" rtlCol="0"/>
            <a:lstStyle/>
            <a:p>
              <a:endParaRPr/>
            </a:p>
          </p:txBody>
        </p:sp>
        <p:sp>
          <p:nvSpPr>
            <p:cNvPr id="15" name="object 15"/>
            <p:cNvSpPr/>
            <p:nvPr/>
          </p:nvSpPr>
          <p:spPr>
            <a:xfrm>
              <a:off x="8591583" y="2060153"/>
              <a:ext cx="919480" cy="424180"/>
            </a:xfrm>
            <a:custGeom>
              <a:avLst/>
              <a:gdLst/>
              <a:ahLst/>
              <a:cxnLst/>
              <a:rect l="l" t="t" r="r" b="b"/>
              <a:pathLst>
                <a:path w="919479" h="424180">
                  <a:moveTo>
                    <a:pt x="847826" y="0"/>
                  </a:moveTo>
                  <a:lnTo>
                    <a:pt x="71288" y="0"/>
                  </a:lnTo>
                  <a:lnTo>
                    <a:pt x="65687" y="27720"/>
                  </a:lnTo>
                  <a:lnTo>
                    <a:pt x="50410" y="50359"/>
                  </a:lnTo>
                  <a:lnTo>
                    <a:pt x="27750" y="65623"/>
                  </a:lnTo>
                  <a:lnTo>
                    <a:pt x="0" y="71221"/>
                  </a:lnTo>
                  <a:lnTo>
                    <a:pt x="0" y="352526"/>
                  </a:lnTo>
                  <a:lnTo>
                    <a:pt x="27750" y="358124"/>
                  </a:lnTo>
                  <a:lnTo>
                    <a:pt x="50410" y="373388"/>
                  </a:lnTo>
                  <a:lnTo>
                    <a:pt x="65687" y="396027"/>
                  </a:lnTo>
                  <a:lnTo>
                    <a:pt x="71288" y="423748"/>
                  </a:lnTo>
                  <a:lnTo>
                    <a:pt x="847826" y="423748"/>
                  </a:lnTo>
                  <a:lnTo>
                    <a:pt x="853428" y="396027"/>
                  </a:lnTo>
                  <a:lnTo>
                    <a:pt x="858534" y="388459"/>
                  </a:lnTo>
                  <a:lnTo>
                    <a:pt x="100597" y="388459"/>
                  </a:lnTo>
                  <a:lnTo>
                    <a:pt x="90154" y="366952"/>
                  </a:lnTo>
                  <a:lnTo>
                    <a:pt x="75348" y="348467"/>
                  </a:lnTo>
                  <a:lnTo>
                    <a:pt x="56848" y="333675"/>
                  </a:lnTo>
                  <a:lnTo>
                    <a:pt x="35322" y="323245"/>
                  </a:lnTo>
                  <a:lnTo>
                    <a:pt x="35322" y="100502"/>
                  </a:lnTo>
                  <a:lnTo>
                    <a:pt x="56848" y="90068"/>
                  </a:lnTo>
                  <a:lnTo>
                    <a:pt x="75348" y="75275"/>
                  </a:lnTo>
                  <a:lnTo>
                    <a:pt x="90154" y="56793"/>
                  </a:lnTo>
                  <a:lnTo>
                    <a:pt x="100597" y="35288"/>
                  </a:lnTo>
                  <a:lnTo>
                    <a:pt x="858534" y="35288"/>
                  </a:lnTo>
                  <a:lnTo>
                    <a:pt x="853428" y="27720"/>
                  </a:lnTo>
                  <a:lnTo>
                    <a:pt x="847826" y="0"/>
                  </a:lnTo>
                  <a:close/>
                </a:path>
                <a:path w="919479" h="424180">
                  <a:moveTo>
                    <a:pt x="858534" y="35288"/>
                  </a:moveTo>
                  <a:lnTo>
                    <a:pt x="818517" y="35288"/>
                  </a:lnTo>
                  <a:lnTo>
                    <a:pt x="828957" y="56793"/>
                  </a:lnTo>
                  <a:lnTo>
                    <a:pt x="843763" y="75275"/>
                  </a:lnTo>
                  <a:lnTo>
                    <a:pt x="862265" y="90068"/>
                  </a:lnTo>
                  <a:lnTo>
                    <a:pt x="883793" y="100502"/>
                  </a:lnTo>
                  <a:lnTo>
                    <a:pt x="883793" y="323245"/>
                  </a:lnTo>
                  <a:lnTo>
                    <a:pt x="862265" y="333675"/>
                  </a:lnTo>
                  <a:lnTo>
                    <a:pt x="843763" y="348467"/>
                  </a:lnTo>
                  <a:lnTo>
                    <a:pt x="828957" y="366952"/>
                  </a:lnTo>
                  <a:lnTo>
                    <a:pt x="818517" y="388459"/>
                  </a:lnTo>
                  <a:lnTo>
                    <a:pt x="858534" y="388459"/>
                  </a:lnTo>
                  <a:lnTo>
                    <a:pt x="868704" y="373388"/>
                  </a:lnTo>
                  <a:lnTo>
                    <a:pt x="891364" y="358124"/>
                  </a:lnTo>
                  <a:lnTo>
                    <a:pt x="919115" y="352526"/>
                  </a:lnTo>
                  <a:lnTo>
                    <a:pt x="919115" y="71221"/>
                  </a:lnTo>
                  <a:lnTo>
                    <a:pt x="891364" y="65623"/>
                  </a:lnTo>
                  <a:lnTo>
                    <a:pt x="868704" y="50359"/>
                  </a:lnTo>
                  <a:lnTo>
                    <a:pt x="858534" y="35288"/>
                  </a:lnTo>
                  <a:close/>
                </a:path>
              </a:pathLst>
            </a:custGeom>
            <a:solidFill>
              <a:srgbClr val="0070A9"/>
            </a:solidFill>
          </p:spPr>
          <p:txBody>
            <a:bodyPr wrap="square" lIns="0" tIns="0" rIns="0" bIns="0" rtlCol="0"/>
            <a:lstStyle/>
            <a:p>
              <a:endParaRPr/>
            </a:p>
          </p:txBody>
        </p:sp>
        <p:sp>
          <p:nvSpPr>
            <p:cNvPr id="16" name="object 16"/>
            <p:cNvSpPr/>
            <p:nvPr/>
          </p:nvSpPr>
          <p:spPr>
            <a:xfrm>
              <a:off x="8927136" y="2078183"/>
              <a:ext cx="283845" cy="388620"/>
            </a:xfrm>
            <a:custGeom>
              <a:avLst/>
              <a:gdLst/>
              <a:ahLst/>
              <a:cxnLst/>
              <a:rect l="l" t="t" r="r" b="b"/>
              <a:pathLst>
                <a:path w="283845" h="388619">
                  <a:moveTo>
                    <a:pt x="141800" y="0"/>
                  </a:moveTo>
                  <a:lnTo>
                    <a:pt x="104149" y="6946"/>
                  </a:lnTo>
                  <a:lnTo>
                    <a:pt x="70288" y="26542"/>
                  </a:lnTo>
                  <a:lnTo>
                    <a:pt x="41580" y="56923"/>
                  </a:lnTo>
                  <a:lnTo>
                    <a:pt x="19388" y="96224"/>
                  </a:lnTo>
                  <a:lnTo>
                    <a:pt x="5074" y="142583"/>
                  </a:lnTo>
                  <a:lnTo>
                    <a:pt x="0" y="194133"/>
                  </a:lnTo>
                  <a:lnTo>
                    <a:pt x="5074" y="245683"/>
                  </a:lnTo>
                  <a:lnTo>
                    <a:pt x="19388" y="292041"/>
                  </a:lnTo>
                  <a:lnTo>
                    <a:pt x="41580" y="331342"/>
                  </a:lnTo>
                  <a:lnTo>
                    <a:pt x="70288" y="361723"/>
                  </a:lnTo>
                  <a:lnTo>
                    <a:pt x="104149" y="381319"/>
                  </a:lnTo>
                  <a:lnTo>
                    <a:pt x="141800" y="388265"/>
                  </a:lnTo>
                  <a:lnTo>
                    <a:pt x="179451" y="381319"/>
                  </a:lnTo>
                  <a:lnTo>
                    <a:pt x="213312" y="361723"/>
                  </a:lnTo>
                  <a:lnTo>
                    <a:pt x="242020" y="331342"/>
                  </a:lnTo>
                  <a:lnTo>
                    <a:pt x="264212" y="292041"/>
                  </a:lnTo>
                  <a:lnTo>
                    <a:pt x="278526" y="245683"/>
                  </a:lnTo>
                  <a:lnTo>
                    <a:pt x="283601" y="194133"/>
                  </a:lnTo>
                  <a:lnTo>
                    <a:pt x="278526" y="142583"/>
                  </a:lnTo>
                  <a:lnTo>
                    <a:pt x="264212" y="96224"/>
                  </a:lnTo>
                  <a:lnTo>
                    <a:pt x="242020" y="56923"/>
                  </a:lnTo>
                  <a:lnTo>
                    <a:pt x="213312" y="26542"/>
                  </a:lnTo>
                  <a:lnTo>
                    <a:pt x="179451" y="6946"/>
                  </a:lnTo>
                  <a:lnTo>
                    <a:pt x="141800" y="0"/>
                  </a:lnTo>
                  <a:close/>
                </a:path>
              </a:pathLst>
            </a:custGeom>
            <a:solidFill>
              <a:srgbClr val="92DFFA"/>
            </a:solidFill>
          </p:spPr>
          <p:txBody>
            <a:bodyPr wrap="square" lIns="0" tIns="0" rIns="0" bIns="0" rtlCol="0"/>
            <a:lstStyle/>
            <a:p>
              <a:endParaRPr/>
            </a:p>
          </p:txBody>
        </p:sp>
        <p:sp>
          <p:nvSpPr>
            <p:cNvPr id="17" name="object 17"/>
            <p:cNvSpPr/>
            <p:nvPr/>
          </p:nvSpPr>
          <p:spPr>
            <a:xfrm>
              <a:off x="8909487" y="2060539"/>
              <a:ext cx="319405" cy="424180"/>
            </a:xfrm>
            <a:custGeom>
              <a:avLst/>
              <a:gdLst/>
              <a:ahLst/>
              <a:cxnLst/>
              <a:rect l="l" t="t" r="r" b="b"/>
              <a:pathLst>
                <a:path w="319404" h="424180">
                  <a:moveTo>
                    <a:pt x="159452" y="0"/>
                  </a:moveTo>
                  <a:lnTo>
                    <a:pt x="117062" y="7564"/>
                  </a:lnTo>
                  <a:lnTo>
                    <a:pt x="78971" y="28912"/>
                  </a:lnTo>
                  <a:lnTo>
                    <a:pt x="46701" y="62026"/>
                  </a:lnTo>
                  <a:lnTo>
                    <a:pt x="21769" y="104887"/>
                  </a:lnTo>
                  <a:lnTo>
                    <a:pt x="5695" y="155477"/>
                  </a:lnTo>
                  <a:lnTo>
                    <a:pt x="0" y="211777"/>
                  </a:lnTo>
                  <a:lnTo>
                    <a:pt x="5695" y="268077"/>
                  </a:lnTo>
                  <a:lnTo>
                    <a:pt x="21769" y="318667"/>
                  </a:lnTo>
                  <a:lnTo>
                    <a:pt x="46701" y="361528"/>
                  </a:lnTo>
                  <a:lnTo>
                    <a:pt x="78971" y="394641"/>
                  </a:lnTo>
                  <a:lnTo>
                    <a:pt x="117062" y="415990"/>
                  </a:lnTo>
                  <a:lnTo>
                    <a:pt x="159452" y="423555"/>
                  </a:lnTo>
                  <a:lnTo>
                    <a:pt x="201842" y="415990"/>
                  </a:lnTo>
                  <a:lnTo>
                    <a:pt x="239932" y="394641"/>
                  </a:lnTo>
                  <a:lnTo>
                    <a:pt x="246146" y="388265"/>
                  </a:lnTo>
                  <a:lnTo>
                    <a:pt x="159452" y="388265"/>
                  </a:lnTo>
                  <a:lnTo>
                    <a:pt x="120259" y="379253"/>
                  </a:lnTo>
                  <a:lnTo>
                    <a:pt x="86190" y="354169"/>
                  </a:lnTo>
                  <a:lnTo>
                    <a:pt x="59303" y="315942"/>
                  </a:lnTo>
                  <a:lnTo>
                    <a:pt x="41661" y="267502"/>
                  </a:lnTo>
                  <a:lnTo>
                    <a:pt x="35322" y="211777"/>
                  </a:lnTo>
                  <a:lnTo>
                    <a:pt x="41661" y="156052"/>
                  </a:lnTo>
                  <a:lnTo>
                    <a:pt x="59303" y="107612"/>
                  </a:lnTo>
                  <a:lnTo>
                    <a:pt x="86190" y="69385"/>
                  </a:lnTo>
                  <a:lnTo>
                    <a:pt x="120259" y="44300"/>
                  </a:lnTo>
                  <a:lnTo>
                    <a:pt x="159452" y="35288"/>
                  </a:lnTo>
                  <a:lnTo>
                    <a:pt x="246145" y="35288"/>
                  </a:lnTo>
                  <a:lnTo>
                    <a:pt x="239932" y="28912"/>
                  </a:lnTo>
                  <a:lnTo>
                    <a:pt x="201842" y="7564"/>
                  </a:lnTo>
                  <a:lnTo>
                    <a:pt x="159452" y="0"/>
                  </a:lnTo>
                  <a:close/>
                </a:path>
                <a:path w="319404" h="424180">
                  <a:moveTo>
                    <a:pt x="246145" y="35288"/>
                  </a:moveTo>
                  <a:lnTo>
                    <a:pt x="159452" y="35288"/>
                  </a:lnTo>
                  <a:lnTo>
                    <a:pt x="198644" y="44300"/>
                  </a:lnTo>
                  <a:lnTo>
                    <a:pt x="232714" y="69385"/>
                  </a:lnTo>
                  <a:lnTo>
                    <a:pt x="259601" y="107612"/>
                  </a:lnTo>
                  <a:lnTo>
                    <a:pt x="277244" y="156052"/>
                  </a:lnTo>
                  <a:lnTo>
                    <a:pt x="283583" y="211777"/>
                  </a:lnTo>
                  <a:lnTo>
                    <a:pt x="277244" y="267502"/>
                  </a:lnTo>
                  <a:lnTo>
                    <a:pt x="259601" y="315942"/>
                  </a:lnTo>
                  <a:lnTo>
                    <a:pt x="232714" y="354169"/>
                  </a:lnTo>
                  <a:lnTo>
                    <a:pt x="198644" y="379253"/>
                  </a:lnTo>
                  <a:lnTo>
                    <a:pt x="159452" y="388265"/>
                  </a:lnTo>
                  <a:lnTo>
                    <a:pt x="246146" y="388265"/>
                  </a:lnTo>
                  <a:lnTo>
                    <a:pt x="272203" y="361528"/>
                  </a:lnTo>
                  <a:lnTo>
                    <a:pt x="297135" y="318667"/>
                  </a:lnTo>
                  <a:lnTo>
                    <a:pt x="313209" y="268077"/>
                  </a:lnTo>
                  <a:lnTo>
                    <a:pt x="318904" y="211777"/>
                  </a:lnTo>
                  <a:lnTo>
                    <a:pt x="313209" y="155477"/>
                  </a:lnTo>
                  <a:lnTo>
                    <a:pt x="297135" y="104887"/>
                  </a:lnTo>
                  <a:lnTo>
                    <a:pt x="272203" y="62026"/>
                  </a:lnTo>
                  <a:lnTo>
                    <a:pt x="246145" y="35288"/>
                  </a:lnTo>
                  <a:close/>
                </a:path>
              </a:pathLst>
            </a:custGeom>
            <a:solidFill>
              <a:srgbClr val="0070A9"/>
            </a:solidFill>
          </p:spPr>
          <p:txBody>
            <a:bodyPr wrap="square" lIns="0" tIns="0" rIns="0" bIns="0" rtlCol="0"/>
            <a:lstStyle/>
            <a:p>
              <a:endParaRPr/>
            </a:p>
          </p:txBody>
        </p:sp>
        <p:pic>
          <p:nvPicPr>
            <p:cNvPr id="18" name="object 18"/>
            <p:cNvPicPr/>
            <p:nvPr/>
          </p:nvPicPr>
          <p:blipFill>
            <a:blip r:embed="rId3" cstate="print"/>
            <a:stretch>
              <a:fillRect/>
            </a:stretch>
          </p:blipFill>
          <p:spPr>
            <a:xfrm>
              <a:off x="8996475" y="2147625"/>
              <a:ext cx="142656" cy="247665"/>
            </a:xfrm>
            <a:prstGeom prst="rect">
              <a:avLst/>
            </a:prstGeom>
          </p:spPr>
        </p:pic>
        <p:sp>
          <p:nvSpPr>
            <p:cNvPr id="19" name="object 19"/>
            <p:cNvSpPr/>
            <p:nvPr/>
          </p:nvSpPr>
          <p:spPr>
            <a:xfrm>
              <a:off x="8972407" y="2129586"/>
              <a:ext cx="184785" cy="283845"/>
            </a:xfrm>
            <a:custGeom>
              <a:avLst/>
              <a:gdLst/>
              <a:ahLst/>
              <a:cxnLst/>
              <a:rect l="l" t="t" r="r" b="b"/>
              <a:pathLst>
                <a:path w="184784" h="283844">
                  <a:moveTo>
                    <a:pt x="26103" y="184322"/>
                  </a:moveTo>
                  <a:lnTo>
                    <a:pt x="0" y="220502"/>
                  </a:lnTo>
                  <a:lnTo>
                    <a:pt x="15007" y="232491"/>
                  </a:lnTo>
                  <a:lnTo>
                    <a:pt x="32760" y="241388"/>
                  </a:lnTo>
                  <a:lnTo>
                    <a:pt x="53763" y="246924"/>
                  </a:lnTo>
                  <a:lnTo>
                    <a:pt x="78521" y="248829"/>
                  </a:lnTo>
                  <a:lnTo>
                    <a:pt x="78521" y="282963"/>
                  </a:lnTo>
                  <a:lnTo>
                    <a:pt x="113887" y="283748"/>
                  </a:lnTo>
                  <a:lnTo>
                    <a:pt x="113887" y="249615"/>
                  </a:lnTo>
                  <a:lnTo>
                    <a:pt x="145746" y="244654"/>
                  </a:lnTo>
                  <a:lnTo>
                    <a:pt x="167666" y="231025"/>
                  </a:lnTo>
                  <a:lnTo>
                    <a:pt x="178838" y="213003"/>
                  </a:lnTo>
                  <a:lnTo>
                    <a:pt x="113887" y="213003"/>
                  </a:lnTo>
                  <a:lnTo>
                    <a:pt x="113887" y="211565"/>
                  </a:lnTo>
                  <a:lnTo>
                    <a:pt x="78521" y="211565"/>
                  </a:lnTo>
                  <a:lnTo>
                    <a:pt x="62613" y="207446"/>
                  </a:lnTo>
                  <a:lnTo>
                    <a:pt x="48547" y="201242"/>
                  </a:lnTo>
                  <a:lnTo>
                    <a:pt x="36363" y="193389"/>
                  </a:lnTo>
                  <a:lnTo>
                    <a:pt x="26103" y="184322"/>
                  </a:lnTo>
                  <a:close/>
                </a:path>
                <a:path w="184784" h="283844">
                  <a:moveTo>
                    <a:pt x="180897" y="169324"/>
                  </a:moveTo>
                  <a:lnTo>
                    <a:pt x="113887" y="169324"/>
                  </a:lnTo>
                  <a:lnTo>
                    <a:pt x="123535" y="172943"/>
                  </a:lnTo>
                  <a:lnTo>
                    <a:pt x="130400" y="177266"/>
                  </a:lnTo>
                  <a:lnTo>
                    <a:pt x="134504" y="182750"/>
                  </a:lnTo>
                  <a:lnTo>
                    <a:pt x="135867" y="189853"/>
                  </a:lnTo>
                  <a:lnTo>
                    <a:pt x="134833" y="197416"/>
                  </a:lnTo>
                  <a:lnTo>
                    <a:pt x="131278" y="204121"/>
                  </a:lnTo>
                  <a:lnTo>
                    <a:pt x="124523" y="209480"/>
                  </a:lnTo>
                  <a:lnTo>
                    <a:pt x="113887" y="213003"/>
                  </a:lnTo>
                  <a:lnTo>
                    <a:pt x="178838" y="213003"/>
                  </a:lnTo>
                  <a:lnTo>
                    <a:pt x="180321" y="210610"/>
                  </a:lnTo>
                  <a:lnTo>
                    <a:pt x="184390" y="185292"/>
                  </a:lnTo>
                  <a:lnTo>
                    <a:pt x="180897" y="169324"/>
                  </a:lnTo>
                  <a:close/>
                </a:path>
                <a:path w="184784" h="283844">
                  <a:moveTo>
                    <a:pt x="78521" y="0"/>
                  </a:moveTo>
                  <a:lnTo>
                    <a:pt x="78521" y="34874"/>
                  </a:lnTo>
                  <a:lnTo>
                    <a:pt x="48258" y="39893"/>
                  </a:lnTo>
                  <a:lnTo>
                    <a:pt x="25925" y="53404"/>
                  </a:lnTo>
                  <a:lnTo>
                    <a:pt x="12101" y="73089"/>
                  </a:lnTo>
                  <a:lnTo>
                    <a:pt x="7364" y="96629"/>
                  </a:lnTo>
                  <a:lnTo>
                    <a:pt x="13636" y="124249"/>
                  </a:lnTo>
                  <a:lnTo>
                    <a:pt x="30018" y="142402"/>
                  </a:lnTo>
                  <a:lnTo>
                    <a:pt x="52863" y="153771"/>
                  </a:lnTo>
                  <a:lnTo>
                    <a:pt x="78521" y="161039"/>
                  </a:lnTo>
                  <a:lnTo>
                    <a:pt x="78521" y="211565"/>
                  </a:lnTo>
                  <a:lnTo>
                    <a:pt x="113887" y="211565"/>
                  </a:lnTo>
                  <a:lnTo>
                    <a:pt x="113887" y="169324"/>
                  </a:lnTo>
                  <a:lnTo>
                    <a:pt x="180897" y="169324"/>
                  </a:lnTo>
                  <a:lnTo>
                    <a:pt x="178269" y="157305"/>
                  </a:lnTo>
                  <a:lnTo>
                    <a:pt x="162192" y="138637"/>
                  </a:lnTo>
                  <a:lnTo>
                    <a:pt x="139589" y="126753"/>
                  </a:lnTo>
                  <a:lnTo>
                    <a:pt x="113887" y="119117"/>
                  </a:lnTo>
                  <a:lnTo>
                    <a:pt x="113887" y="110832"/>
                  </a:lnTo>
                  <a:lnTo>
                    <a:pt x="78521" y="110832"/>
                  </a:lnTo>
                  <a:lnTo>
                    <a:pt x="69247" y="107596"/>
                  </a:lnTo>
                  <a:lnTo>
                    <a:pt x="62222" y="103894"/>
                  </a:lnTo>
                  <a:lnTo>
                    <a:pt x="57770" y="99213"/>
                  </a:lnTo>
                  <a:lnTo>
                    <a:pt x="56215" y="93038"/>
                  </a:lnTo>
                  <a:lnTo>
                    <a:pt x="57630" y="85256"/>
                  </a:lnTo>
                  <a:lnTo>
                    <a:pt x="61848" y="78793"/>
                  </a:lnTo>
                  <a:lnTo>
                    <a:pt x="68825" y="74039"/>
                  </a:lnTo>
                  <a:lnTo>
                    <a:pt x="78521" y="71389"/>
                  </a:lnTo>
                  <a:lnTo>
                    <a:pt x="170912" y="71389"/>
                  </a:lnTo>
                  <a:lnTo>
                    <a:pt x="179039" y="60766"/>
                  </a:lnTo>
                  <a:lnTo>
                    <a:pt x="164961" y="50069"/>
                  </a:lnTo>
                  <a:lnTo>
                    <a:pt x="149626" y="42430"/>
                  </a:lnTo>
                  <a:lnTo>
                    <a:pt x="132709" y="37847"/>
                  </a:lnTo>
                  <a:lnTo>
                    <a:pt x="113887" y="36320"/>
                  </a:lnTo>
                  <a:lnTo>
                    <a:pt x="113887" y="784"/>
                  </a:lnTo>
                  <a:lnTo>
                    <a:pt x="78521" y="0"/>
                  </a:lnTo>
                  <a:close/>
                </a:path>
                <a:path w="184784" h="283844">
                  <a:moveTo>
                    <a:pt x="170912" y="71389"/>
                  </a:moveTo>
                  <a:lnTo>
                    <a:pt x="78521" y="71389"/>
                  </a:lnTo>
                  <a:lnTo>
                    <a:pt x="78521" y="110832"/>
                  </a:lnTo>
                  <a:lnTo>
                    <a:pt x="113887" y="110832"/>
                  </a:lnTo>
                  <a:lnTo>
                    <a:pt x="113887" y="74132"/>
                  </a:lnTo>
                  <a:lnTo>
                    <a:pt x="168813" y="74132"/>
                  </a:lnTo>
                  <a:lnTo>
                    <a:pt x="170912" y="71389"/>
                  </a:lnTo>
                  <a:close/>
                </a:path>
                <a:path w="184784" h="283844">
                  <a:moveTo>
                    <a:pt x="168813" y="74132"/>
                  </a:moveTo>
                  <a:lnTo>
                    <a:pt x="113887" y="74132"/>
                  </a:lnTo>
                  <a:lnTo>
                    <a:pt x="124597" y="77446"/>
                  </a:lnTo>
                  <a:lnTo>
                    <a:pt x="134376" y="82041"/>
                  </a:lnTo>
                  <a:lnTo>
                    <a:pt x="143588" y="87980"/>
                  </a:lnTo>
                  <a:lnTo>
                    <a:pt x="152600" y="95323"/>
                  </a:lnTo>
                  <a:lnTo>
                    <a:pt x="168813" y="74132"/>
                  </a:lnTo>
                  <a:close/>
                </a:path>
              </a:pathLst>
            </a:custGeom>
            <a:solidFill>
              <a:srgbClr val="0070A9"/>
            </a:solidFill>
          </p:spPr>
          <p:txBody>
            <a:bodyPr wrap="square" lIns="0" tIns="0" rIns="0" bIns="0" rtlCol="0"/>
            <a:lstStyle/>
            <a:p>
              <a:endParaRPr/>
            </a:p>
          </p:txBody>
        </p:sp>
        <p:pic>
          <p:nvPicPr>
            <p:cNvPr id="20" name="object 20"/>
            <p:cNvPicPr/>
            <p:nvPr/>
          </p:nvPicPr>
          <p:blipFill>
            <a:blip r:embed="rId4" cstate="print"/>
            <a:stretch>
              <a:fillRect/>
            </a:stretch>
          </p:blipFill>
          <p:spPr>
            <a:xfrm>
              <a:off x="9332955" y="2235818"/>
              <a:ext cx="71615" cy="72113"/>
            </a:xfrm>
            <a:prstGeom prst="rect">
              <a:avLst/>
            </a:prstGeom>
          </p:spPr>
        </p:pic>
        <p:pic>
          <p:nvPicPr>
            <p:cNvPr id="21" name="object 21"/>
            <p:cNvPicPr/>
            <p:nvPr/>
          </p:nvPicPr>
          <p:blipFill>
            <a:blip r:embed="rId4" cstate="print"/>
            <a:stretch>
              <a:fillRect/>
            </a:stretch>
          </p:blipFill>
          <p:spPr>
            <a:xfrm>
              <a:off x="8697228" y="2235818"/>
              <a:ext cx="71615" cy="72113"/>
            </a:xfrm>
            <a:prstGeom prst="rect">
              <a:avLst/>
            </a:prstGeom>
          </p:spPr>
        </p:pic>
        <p:sp>
          <p:nvSpPr>
            <p:cNvPr id="22" name="object 22"/>
            <p:cNvSpPr/>
            <p:nvPr/>
          </p:nvSpPr>
          <p:spPr>
            <a:xfrm>
              <a:off x="8591613" y="2059698"/>
              <a:ext cx="918210" cy="424815"/>
            </a:xfrm>
            <a:custGeom>
              <a:avLst/>
              <a:gdLst/>
              <a:ahLst/>
              <a:cxnLst/>
              <a:rect l="l" t="t" r="r" b="b"/>
              <a:pathLst>
                <a:path w="918209" h="424814">
                  <a:moveTo>
                    <a:pt x="35331" y="396862"/>
                  </a:moveTo>
                  <a:lnTo>
                    <a:pt x="27419" y="388899"/>
                  </a:lnTo>
                  <a:lnTo>
                    <a:pt x="7912" y="388899"/>
                  </a:lnTo>
                  <a:lnTo>
                    <a:pt x="0" y="396862"/>
                  </a:lnTo>
                  <a:lnTo>
                    <a:pt x="0" y="416509"/>
                  </a:lnTo>
                  <a:lnTo>
                    <a:pt x="7912" y="424472"/>
                  </a:lnTo>
                  <a:lnTo>
                    <a:pt x="27419" y="424472"/>
                  </a:lnTo>
                  <a:lnTo>
                    <a:pt x="35331" y="416509"/>
                  </a:lnTo>
                  <a:lnTo>
                    <a:pt x="35331" y="406692"/>
                  </a:lnTo>
                  <a:lnTo>
                    <a:pt x="35331" y="396862"/>
                  </a:lnTo>
                  <a:close/>
                </a:path>
                <a:path w="918209" h="424814">
                  <a:moveTo>
                    <a:pt x="35331" y="7950"/>
                  </a:moveTo>
                  <a:lnTo>
                    <a:pt x="27419" y="0"/>
                  </a:lnTo>
                  <a:lnTo>
                    <a:pt x="7912" y="0"/>
                  </a:lnTo>
                  <a:lnTo>
                    <a:pt x="0" y="7950"/>
                  </a:lnTo>
                  <a:lnTo>
                    <a:pt x="0" y="27609"/>
                  </a:lnTo>
                  <a:lnTo>
                    <a:pt x="7912" y="35572"/>
                  </a:lnTo>
                  <a:lnTo>
                    <a:pt x="27419" y="35572"/>
                  </a:lnTo>
                  <a:lnTo>
                    <a:pt x="35331" y="27609"/>
                  </a:lnTo>
                  <a:lnTo>
                    <a:pt x="35331" y="17780"/>
                  </a:lnTo>
                  <a:lnTo>
                    <a:pt x="35331" y="7950"/>
                  </a:lnTo>
                  <a:close/>
                </a:path>
                <a:path w="918209" h="424814">
                  <a:moveTo>
                    <a:pt x="918121" y="396862"/>
                  </a:moveTo>
                  <a:lnTo>
                    <a:pt x="910209" y="388899"/>
                  </a:lnTo>
                  <a:lnTo>
                    <a:pt x="890701" y="388899"/>
                  </a:lnTo>
                  <a:lnTo>
                    <a:pt x="882789" y="396862"/>
                  </a:lnTo>
                  <a:lnTo>
                    <a:pt x="882789" y="416509"/>
                  </a:lnTo>
                  <a:lnTo>
                    <a:pt x="890701" y="424472"/>
                  </a:lnTo>
                  <a:lnTo>
                    <a:pt x="910209" y="424472"/>
                  </a:lnTo>
                  <a:lnTo>
                    <a:pt x="918121" y="416509"/>
                  </a:lnTo>
                  <a:lnTo>
                    <a:pt x="918121" y="406692"/>
                  </a:lnTo>
                  <a:lnTo>
                    <a:pt x="918121" y="396862"/>
                  </a:lnTo>
                  <a:close/>
                </a:path>
                <a:path w="918209" h="424814">
                  <a:moveTo>
                    <a:pt x="918121" y="7950"/>
                  </a:moveTo>
                  <a:lnTo>
                    <a:pt x="910209" y="0"/>
                  </a:lnTo>
                  <a:lnTo>
                    <a:pt x="890701" y="0"/>
                  </a:lnTo>
                  <a:lnTo>
                    <a:pt x="882789" y="7950"/>
                  </a:lnTo>
                  <a:lnTo>
                    <a:pt x="882789" y="27609"/>
                  </a:lnTo>
                  <a:lnTo>
                    <a:pt x="890701" y="35572"/>
                  </a:lnTo>
                  <a:lnTo>
                    <a:pt x="910209" y="35572"/>
                  </a:lnTo>
                  <a:lnTo>
                    <a:pt x="918121" y="27609"/>
                  </a:lnTo>
                  <a:lnTo>
                    <a:pt x="918121" y="17780"/>
                  </a:lnTo>
                  <a:lnTo>
                    <a:pt x="918121" y="7950"/>
                  </a:lnTo>
                  <a:close/>
                </a:path>
              </a:pathLst>
            </a:custGeom>
            <a:solidFill>
              <a:srgbClr val="0070A9"/>
            </a:solidFill>
          </p:spPr>
          <p:txBody>
            <a:bodyPr wrap="square" lIns="0" tIns="0" rIns="0" bIns="0" rtlCol="0"/>
            <a:lstStyle/>
            <a:p>
              <a:endParaRPr/>
            </a:p>
          </p:txBody>
        </p:sp>
      </p:grpSp>
      <p:graphicFrame>
        <p:nvGraphicFramePr>
          <p:cNvPr id="23" name="Table 22">
            <a:extLst>
              <a:ext uri="{FF2B5EF4-FFF2-40B4-BE49-F238E27FC236}">
                <a16:creationId xmlns:a16="http://schemas.microsoft.com/office/drawing/2014/main" id="{BFE35BFD-83BB-46B3-B9D8-6A7399B3417D}"/>
              </a:ext>
            </a:extLst>
          </p:cNvPr>
          <p:cNvGraphicFramePr>
            <a:graphicFrameLocks noGrp="1"/>
          </p:cNvGraphicFramePr>
          <p:nvPr>
            <p:extLst>
              <p:ext uri="{D42A27DB-BD31-4B8C-83A1-F6EECF244321}">
                <p14:modId xmlns:p14="http://schemas.microsoft.com/office/powerpoint/2010/main" val="2460625211"/>
              </p:ext>
            </p:extLst>
          </p:nvPr>
        </p:nvGraphicFramePr>
        <p:xfrm>
          <a:off x="521392" y="1470152"/>
          <a:ext cx="4179888" cy="4869444"/>
        </p:xfrm>
        <a:graphic>
          <a:graphicData uri="http://schemas.openxmlformats.org/drawingml/2006/table">
            <a:tbl>
              <a:tblPr firstRow="1" bandRow="1">
                <a:tableStyleId>{2D5ABB26-0587-4C30-8999-92F81FD0307C}</a:tableStyleId>
              </a:tblPr>
              <a:tblGrid>
                <a:gridCol w="4179888">
                  <a:extLst>
                    <a:ext uri="{9D8B030D-6E8A-4147-A177-3AD203B41FA5}">
                      <a16:colId xmlns:a16="http://schemas.microsoft.com/office/drawing/2014/main" val="1830450626"/>
                    </a:ext>
                  </a:extLst>
                </a:gridCol>
              </a:tblGrid>
              <a:tr h="1828876">
                <a:tc>
                  <a:txBody>
                    <a:bodyPr/>
                    <a:lstStyle/>
                    <a:p>
                      <a:pPr marL="12700">
                        <a:lnSpc>
                          <a:spcPct val="120000"/>
                        </a:lnSpc>
                        <a:spcBef>
                          <a:spcPts val="0"/>
                        </a:spcBef>
                        <a:spcAft>
                          <a:spcPts val="600"/>
                        </a:spcAft>
                      </a:pPr>
                      <a:r>
                        <a:rPr lang="en-US" sz="1800" b="1" dirty="0">
                          <a:solidFill>
                            <a:srgbClr val="3F3F3F"/>
                          </a:solidFill>
                          <a:latin typeface="Tahoma"/>
                          <a:ea typeface="+mn-ea"/>
                          <a:cs typeface="Tahoma"/>
                        </a:rPr>
                        <a:t>No pre-certification or pre-authorization needed for care</a:t>
                      </a:r>
                    </a:p>
                    <a:p>
                      <a:pPr marL="12700" marR="24765">
                        <a:lnSpc>
                          <a:spcPct val="120000"/>
                        </a:lnSpc>
                        <a:spcBef>
                          <a:spcPts val="0"/>
                        </a:spcBef>
                        <a:spcAft>
                          <a:spcPts val="600"/>
                        </a:spcAft>
                      </a:pPr>
                      <a:r>
                        <a:rPr lang="en-US" sz="1600" dirty="0">
                          <a:solidFill>
                            <a:srgbClr val="3F3F3F"/>
                          </a:solidFill>
                          <a:latin typeface="Tahoma"/>
                          <a:ea typeface="+mn-ea"/>
                          <a:cs typeface="Tahoma"/>
                        </a:rPr>
                        <a:t>Clients may visit any provider that accepts Medicare. A physician referral may be required for specialist, diagnostic, laboratory, or other facility care.</a:t>
                      </a:r>
                      <a:endParaRPr lang="en-US" sz="1400" dirty="0">
                        <a:solidFill>
                          <a:srgbClr val="3F3F3F"/>
                        </a:solidFill>
                      </a:endParaRPr>
                    </a:p>
                  </a:txBody>
                  <a:tcPr marL="0" marR="365760"/>
                </a:tc>
                <a:extLst>
                  <a:ext uri="{0D108BD9-81ED-4DB2-BD59-A6C34878D82A}">
                    <a16:rowId xmlns:a16="http://schemas.microsoft.com/office/drawing/2014/main" val="2100316008"/>
                  </a:ext>
                </a:extLst>
              </a:tr>
              <a:tr h="2895038">
                <a:tc>
                  <a:txBody>
                    <a:bodyPr/>
                    <a:lstStyle/>
                    <a:p>
                      <a:pPr marL="12700" marR="0" lvl="0" indent="0" defTabSz="914400" eaLnBrk="1" fontAlgn="auto" latinLnBrk="0" hangingPunct="1">
                        <a:lnSpc>
                          <a:spcPct val="120000"/>
                        </a:lnSpc>
                        <a:spcBef>
                          <a:spcPts val="0"/>
                        </a:spcBef>
                        <a:spcAft>
                          <a:spcPts val="600"/>
                        </a:spcAft>
                        <a:buClrTx/>
                        <a:buSzTx/>
                        <a:buFontTx/>
                        <a:buNone/>
                        <a:tabLst/>
                        <a:defRPr/>
                      </a:pPr>
                      <a:r>
                        <a:rPr lang="en-US" sz="1800" b="1" noProof="0" dirty="0">
                          <a:solidFill>
                            <a:srgbClr val="3F3F3F"/>
                          </a:solidFill>
                          <a:latin typeface="Tahoma"/>
                          <a:ea typeface="+mn-ea"/>
                          <a:cs typeface="Tahoma"/>
                        </a:rPr>
                        <a:t>Benefits stay the same</a:t>
                      </a:r>
                    </a:p>
                    <a:p>
                      <a:pPr marL="12700" marR="24765" lvl="0" indent="0" defTabSz="914400" eaLnBrk="1" fontAlgn="auto" latinLnBrk="0" hangingPunct="1">
                        <a:lnSpc>
                          <a:spcPct val="120000"/>
                        </a:lnSpc>
                        <a:spcBef>
                          <a:spcPts val="0"/>
                        </a:spcBef>
                        <a:spcAft>
                          <a:spcPts val="600"/>
                        </a:spcAft>
                        <a:buClrTx/>
                        <a:buSzTx/>
                        <a:buFontTx/>
                        <a:buNone/>
                        <a:tabLst/>
                        <a:defRPr/>
                      </a:pPr>
                      <a:r>
                        <a:rPr lang="en-US" sz="1600" noProof="0" dirty="0">
                          <a:solidFill>
                            <a:srgbClr val="3F3F3F"/>
                          </a:solidFill>
                          <a:latin typeface="Tahoma"/>
                          <a:cs typeface="Tahoma"/>
                        </a:rPr>
                        <a:t>With a standardized plan, benefits remain the same year after year.</a:t>
                      </a:r>
                    </a:p>
                    <a:p>
                      <a:pPr marL="12700" marR="0" lvl="0" indent="0" defTabSz="914400" eaLnBrk="1" fontAlgn="auto" latinLnBrk="0" hangingPunct="1">
                        <a:lnSpc>
                          <a:spcPct val="120000"/>
                        </a:lnSpc>
                        <a:spcBef>
                          <a:spcPts val="0"/>
                        </a:spcBef>
                        <a:spcAft>
                          <a:spcPts val="600"/>
                        </a:spcAft>
                        <a:buClrTx/>
                        <a:buSzTx/>
                        <a:buFontTx/>
                        <a:buNone/>
                        <a:tabLst/>
                        <a:defRPr/>
                      </a:pPr>
                      <a:r>
                        <a:rPr lang="en-US" sz="1800" b="1" noProof="0" dirty="0">
                          <a:solidFill>
                            <a:srgbClr val="3F3F3F"/>
                          </a:solidFill>
                          <a:latin typeface="Tahoma"/>
                          <a:ea typeface="+mn-ea"/>
                          <a:cs typeface="Tahoma"/>
                        </a:rPr>
                        <a:t>Portable coverage</a:t>
                      </a:r>
                    </a:p>
                    <a:p>
                      <a:pPr marL="12700" marR="24765" lvl="0" indent="0" defTabSz="914400" eaLnBrk="1" fontAlgn="auto" latinLnBrk="0" hangingPunct="1">
                        <a:lnSpc>
                          <a:spcPct val="120000"/>
                        </a:lnSpc>
                        <a:spcBef>
                          <a:spcPts val="0"/>
                        </a:spcBef>
                        <a:spcAft>
                          <a:spcPts val="600"/>
                        </a:spcAft>
                        <a:buClrTx/>
                        <a:buSzTx/>
                        <a:buFontTx/>
                        <a:buNone/>
                        <a:tabLst/>
                        <a:defRPr/>
                      </a:pPr>
                      <a:r>
                        <a:rPr lang="en-US" sz="1600" noProof="0" dirty="0">
                          <a:solidFill>
                            <a:srgbClr val="3F3F3F"/>
                          </a:solidFill>
                          <a:latin typeface="Tahoma"/>
                          <a:cs typeface="Tahoma"/>
                        </a:rPr>
                        <a:t>Clients are not restricted to the use of a provider network. If they move or travel, the coverage goes with them.</a:t>
                      </a:r>
                    </a:p>
                  </a:txBody>
                  <a:tcPr marL="0" marR="365760"/>
                </a:tc>
                <a:extLst>
                  <a:ext uri="{0D108BD9-81ED-4DB2-BD59-A6C34878D82A}">
                    <a16:rowId xmlns:a16="http://schemas.microsoft.com/office/drawing/2014/main" val="2357971356"/>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a:noFill/>
        </a:ln>
      </a:spPr>
      <a:bodyPr rtlCol="0" anchor="ctr"/>
      <a:lstStyle>
        <a:defPPr algn="l">
          <a:defRPr sz="1200" dirty="0">
            <a:solidFill>
              <a:schemeClr val="tx1">
                <a:lumMod val="75000"/>
                <a:lumOff val="2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a:noFill/>
        </a:ln>
      </a:spPr>
      <a:bodyPr rtlCol="0" anchor="ctr"/>
      <a:lstStyle>
        <a:defPPr algn="l">
          <a:defRPr sz="1400" dirty="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63991cd-17d6-4c28-8f82-4d0abffa1ccd" xsi:nil="true"/>
    <lcf76f155ced4ddcb4097134ff3c332f xmlns="bf7a7fb1-8714-47fc-8e8d-d96b682313f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3935E33BAFE246BF1786B68EB990CD" ma:contentTypeVersion="14" ma:contentTypeDescription="Create a new document." ma:contentTypeScope="" ma:versionID="d80fb4ea6290e0fbbda421a783d3ba9f">
  <xsd:schema xmlns:xsd="http://www.w3.org/2001/XMLSchema" xmlns:xs="http://www.w3.org/2001/XMLSchema" xmlns:p="http://schemas.microsoft.com/office/2006/metadata/properties" xmlns:ns2="bf7a7fb1-8714-47fc-8e8d-d96b682313f0" xmlns:ns3="263991cd-17d6-4c28-8f82-4d0abffa1ccd" targetNamespace="http://schemas.microsoft.com/office/2006/metadata/properties" ma:root="true" ma:fieldsID="87027d6c3bbb3817ad06f13fa99f382c" ns2:_="" ns3:_="">
    <xsd:import namespace="bf7a7fb1-8714-47fc-8e8d-d96b682313f0"/>
    <xsd:import namespace="263991cd-17d6-4c28-8f82-4d0abffa1c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7a7fb1-8714-47fc-8e8d-d96b682313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7af47b0-d4b3-4f1c-9651-aca72e14a8c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63991cd-17d6-4c28-8f82-4d0abffa1cc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8fd93b6-8ca8-43c6-984c-7e7438b4281d}" ma:internalName="TaxCatchAll" ma:showField="CatchAllData" ma:web="263991cd-17d6-4c28-8f82-4d0abffa1c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3BF493-2718-4322-A6A8-5A162F3F91E5}">
  <ds:schemaRefs>
    <ds:schemaRef ds:uri="http://schemas.microsoft.com/office/2006/metadata/properties"/>
    <ds:schemaRef ds:uri="http://schemas.microsoft.com/office/infopath/2007/PartnerControls"/>
    <ds:schemaRef ds:uri="263991cd-17d6-4c28-8f82-4d0abffa1ccd"/>
    <ds:schemaRef ds:uri="bf7a7fb1-8714-47fc-8e8d-d96b682313f0"/>
  </ds:schemaRefs>
</ds:datastoreItem>
</file>

<file path=customXml/itemProps2.xml><?xml version="1.0" encoding="utf-8"?>
<ds:datastoreItem xmlns:ds="http://schemas.openxmlformats.org/officeDocument/2006/customXml" ds:itemID="{4F472C1A-0732-42AB-990D-48C509F31008}">
  <ds:schemaRefs>
    <ds:schemaRef ds:uri="http://schemas.microsoft.com/sharepoint/v3/contenttype/forms"/>
  </ds:schemaRefs>
</ds:datastoreItem>
</file>

<file path=customXml/itemProps3.xml><?xml version="1.0" encoding="utf-8"?>
<ds:datastoreItem xmlns:ds="http://schemas.openxmlformats.org/officeDocument/2006/customXml" ds:itemID="{EDD51F1C-0124-495D-8C73-476462781E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7a7fb1-8714-47fc-8e8d-d96b682313f0"/>
    <ds:schemaRef ds:uri="263991cd-17d6-4c28-8f82-4d0abffa1c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1004</TotalTime>
  <Words>2152</Words>
  <Application>Microsoft Office PowerPoint</Application>
  <PresentationFormat>Widescreen</PresentationFormat>
  <Paragraphs>172</Paragraphs>
  <Slides>20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Segoe UI</vt:lpstr>
      <vt:lpstr>Tahoma</vt:lpstr>
      <vt:lpstr>Office Theme</vt:lpstr>
      <vt:lpstr>1_Office Theme</vt:lpstr>
      <vt:lpstr>Aflac</vt:lpstr>
      <vt:lpstr>Disclaimer</vt:lpstr>
      <vt:lpstr>About Aflac</vt:lpstr>
      <vt:lpstr>PowerPoint Presentation</vt:lpstr>
      <vt:lpstr>PowerPoint Presentation</vt:lpstr>
      <vt:lpstr>Why Medicare Supplement? Coverage your clients can count on</vt:lpstr>
      <vt:lpstr>The Aflac Difference Household Discount</vt:lpstr>
      <vt:lpstr>PowerPoint Presentation</vt:lpstr>
      <vt:lpstr>Key Features</vt:lpstr>
      <vt:lpstr>What is not covered - Limitations and Exclusions1</vt:lpstr>
      <vt:lpstr>PowerPoint Presentation</vt:lpstr>
      <vt:lpstr>PowerPoint Presentation</vt:lpstr>
      <vt:lpstr>Aflac Medicare Supplement Rollout</vt:lpstr>
      <vt:lpstr>Competitive Premiums</vt:lpstr>
      <vt:lpstr>Competitive Compensation</vt:lpstr>
      <vt:lpstr>PowerPoint Presentation</vt:lpstr>
      <vt:lpstr>PowerPoint Presentation</vt:lpstr>
      <vt:lpstr>Aflac Senior Agent Portal – Quote and Enroll</vt:lpstr>
      <vt:lpstr>Underwriting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Aflac</dc:title>
  <dc:creator>Craig Andrews</dc:creator>
  <cp:lastModifiedBy>Caitlyn Anderson</cp:lastModifiedBy>
  <cp:revision>66</cp:revision>
  <dcterms:created xsi:type="dcterms:W3CDTF">2022-06-06T21:20:47Z</dcterms:created>
  <dcterms:modified xsi:type="dcterms:W3CDTF">2022-09-22T19:12:36Z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LastSaved">
    <vt:filetime>2022-06-06T00:00:00Z</vt:filetime>
  </property>
  <property fmtid="{D5CDD505-2E9C-101B-9397-08002B2CF9AE}" pid="4" name="ContentTypeId">
    <vt:lpwstr>0x010100B13935E33BAFE246BF1786B68EB990CD</vt:lpwstr>
  </property>
</Properties>
</file>