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60" r:id="rId5"/>
    <p:sldId id="290" r:id="rId6"/>
    <p:sldId id="262" r:id="rId7"/>
    <p:sldId id="291" r:id="rId8"/>
    <p:sldId id="275" r:id="rId9"/>
    <p:sldId id="292" r:id="rId10"/>
    <p:sldId id="293" r:id="rId11"/>
    <p:sldId id="294" r:id="rId12"/>
    <p:sldId id="296" r:id="rId13"/>
    <p:sldId id="295" r:id="rId14"/>
    <p:sldId id="26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ynn Voss" initials="LV" lastIdx="0" clrIdx="0">
    <p:extLst>
      <p:ext uri="{19B8F6BF-5375-455C-9EA6-DF929625EA0E}">
        <p15:presenceInfo xmlns:p15="http://schemas.microsoft.com/office/powerpoint/2012/main" userId="S-1-5-21-2668632010-446943823-3072295575-19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4789"/>
    <a:srgbClr val="33CC33"/>
    <a:srgbClr val="1A4D8A"/>
    <a:srgbClr val="00B2CC"/>
    <a:srgbClr val="1AB1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94660"/>
  </p:normalViewPr>
  <p:slideViewPr>
    <p:cSldViewPr snapToGrid="0">
      <p:cViewPr varScale="1">
        <p:scale>
          <a:sx n="58" d="100"/>
          <a:sy n="58" d="100"/>
        </p:scale>
        <p:origin x="84" y="66"/>
      </p:cViewPr>
      <p:guideLst/>
    </p:cSldViewPr>
  </p:slideViewPr>
  <p:notesTextViewPr>
    <p:cViewPr>
      <p:scale>
        <a:sx n="1" d="1"/>
        <a:sy n="1" d="1"/>
      </p:scale>
      <p:origin x="0" y="0"/>
    </p:cViewPr>
  </p:notesTextViewPr>
  <p:notesViewPr>
    <p:cSldViewPr snapToGrid="0">
      <p:cViewPr varScale="1">
        <p:scale>
          <a:sx n="81" d="100"/>
          <a:sy n="81" d="100"/>
        </p:scale>
        <p:origin x="232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ECE5D4E-FFCA-4E97-9494-7A2392BA2B4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29B4096-D395-4D67-85B3-5190709E360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63C3A73-E397-4EAD-8D76-35B497702BA0}" type="datetimeFigureOut">
              <a:rPr lang="en-US" smtClean="0"/>
              <a:t>3/1/2021</a:t>
            </a:fld>
            <a:endParaRPr lang="en-US"/>
          </a:p>
        </p:txBody>
      </p:sp>
      <p:sp>
        <p:nvSpPr>
          <p:cNvPr id="4" name="Footer Placeholder 3">
            <a:extLst>
              <a:ext uri="{FF2B5EF4-FFF2-40B4-BE49-F238E27FC236}">
                <a16:creationId xmlns:a16="http://schemas.microsoft.com/office/drawing/2014/main" id="{36C3537C-3F95-4E73-9582-57F3653AFEB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36453C-4B95-4610-97D0-D80773DF4FE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A18F872-8BD3-4D74-81AD-9ED8CBFB0B5B}" type="slidenum">
              <a:rPr lang="en-US" smtClean="0"/>
              <a:t>‹#›</a:t>
            </a:fld>
            <a:endParaRPr lang="en-US"/>
          </a:p>
        </p:txBody>
      </p:sp>
    </p:spTree>
    <p:extLst>
      <p:ext uri="{BB962C8B-B14F-4D97-AF65-F5344CB8AC3E}">
        <p14:creationId xmlns:p14="http://schemas.microsoft.com/office/powerpoint/2010/main" val="3505148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3F7B56-83EB-41EB-8991-68124C91E9B4}" type="datetimeFigureOut">
              <a:rPr lang="en-US" smtClean="0"/>
              <a:t>3/1/2021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49F878-5352-4940-B683-160C2C0A81A5}" type="slidenum">
              <a:rPr lang="en-US" smtClean="0"/>
              <a:t>‹#›</a:t>
            </a:fld>
            <a:endParaRPr lang="en-US"/>
          </a:p>
        </p:txBody>
      </p:sp>
    </p:spTree>
    <p:extLst>
      <p:ext uri="{BB962C8B-B14F-4D97-AF65-F5344CB8AC3E}">
        <p14:creationId xmlns:p14="http://schemas.microsoft.com/office/powerpoint/2010/main" val="2594922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49F878-5352-4940-B683-160C2C0A81A5}" type="slidenum">
              <a:rPr lang="en-US" smtClean="0"/>
              <a:t>1</a:t>
            </a:fld>
            <a:endParaRPr lang="en-US"/>
          </a:p>
        </p:txBody>
      </p:sp>
    </p:spTree>
    <p:extLst>
      <p:ext uri="{BB962C8B-B14F-4D97-AF65-F5344CB8AC3E}">
        <p14:creationId xmlns:p14="http://schemas.microsoft.com/office/powerpoint/2010/main" val="2365533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49F878-5352-4940-B683-160C2C0A81A5}" type="slidenum">
              <a:rPr lang="en-US" smtClean="0"/>
              <a:t>11</a:t>
            </a:fld>
            <a:endParaRPr lang="en-US"/>
          </a:p>
        </p:txBody>
      </p:sp>
    </p:spTree>
    <p:extLst>
      <p:ext uri="{BB962C8B-B14F-4D97-AF65-F5344CB8AC3E}">
        <p14:creationId xmlns:p14="http://schemas.microsoft.com/office/powerpoint/2010/main" val="20812529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6AB44F7-99F0-4D83-9FAE-09E1AB176892}" type="datetimeFigureOut">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99028-C526-4457-A298-AD909CEBD8D3}" type="slidenum">
              <a:rPr lang="en-US" smtClean="0"/>
              <a:t>‹#›</a:t>
            </a:fld>
            <a:endParaRPr lang="en-US"/>
          </a:p>
        </p:txBody>
      </p:sp>
      <p:sp>
        <p:nvSpPr>
          <p:cNvPr id="7" name="Title 1">
            <a:extLst>
              <a:ext uri="{FF2B5EF4-FFF2-40B4-BE49-F238E27FC236}">
                <a16:creationId xmlns:a16="http://schemas.microsoft.com/office/drawing/2014/main" id="{A8C2056D-F07A-4A37-9939-84CC23E0CC13}"/>
              </a:ext>
            </a:extLst>
          </p:cNvPr>
          <p:cNvSpPr txBox="1">
            <a:spLocks/>
          </p:cNvSpPr>
          <p:nvPr userDrawn="1"/>
        </p:nvSpPr>
        <p:spPr>
          <a:xfrm>
            <a:off x="500635" y="146183"/>
            <a:ext cx="11230377" cy="72324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200" b="1" u="sng" dirty="0"/>
              <a:t>Long/Skinny  vs  Short/Fat 2.0</a:t>
            </a:r>
          </a:p>
        </p:txBody>
      </p:sp>
      <p:sp>
        <p:nvSpPr>
          <p:cNvPr id="8" name="Rounded Rectangle 19">
            <a:extLst>
              <a:ext uri="{FF2B5EF4-FFF2-40B4-BE49-F238E27FC236}">
                <a16:creationId xmlns:a16="http://schemas.microsoft.com/office/drawing/2014/main" id="{18F95258-F8FE-448F-819C-82D0D9911B84}"/>
              </a:ext>
            </a:extLst>
          </p:cNvPr>
          <p:cNvSpPr/>
          <p:nvPr userDrawn="1"/>
        </p:nvSpPr>
        <p:spPr>
          <a:xfrm>
            <a:off x="204534" y="1690060"/>
            <a:ext cx="5792505" cy="2322576"/>
          </a:xfrm>
          <a:prstGeom prst="round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B6D7DC89-4553-45A1-B502-EBF353DD045B}"/>
              </a:ext>
            </a:extLst>
          </p:cNvPr>
          <p:cNvSpPr txBox="1"/>
          <p:nvPr userDrawn="1"/>
        </p:nvSpPr>
        <p:spPr>
          <a:xfrm>
            <a:off x="1402021" y="1763262"/>
            <a:ext cx="3573739" cy="1477328"/>
          </a:xfrm>
          <a:prstGeom prst="rect">
            <a:avLst/>
          </a:prstGeom>
          <a:noFill/>
        </p:spPr>
        <p:txBody>
          <a:bodyPr wrap="square" rtlCol="0">
            <a:spAutoFit/>
          </a:bodyPr>
          <a:lstStyle/>
          <a:p>
            <a:r>
              <a:rPr lang="en-US" dirty="0"/>
              <a:t>• Monthly Maximum Benefit $4,500</a:t>
            </a:r>
          </a:p>
          <a:p>
            <a:r>
              <a:rPr lang="en-US" dirty="0"/>
              <a:t>• 5 year Benefit Period</a:t>
            </a:r>
          </a:p>
          <a:p>
            <a:r>
              <a:rPr lang="en-US" dirty="0"/>
              <a:t>• 100% Assisted Living</a:t>
            </a:r>
          </a:p>
          <a:p>
            <a:r>
              <a:rPr lang="en-US" dirty="0"/>
              <a:t>• 3% Compound Inflation Rider</a:t>
            </a:r>
          </a:p>
          <a:p>
            <a:r>
              <a:rPr lang="en-US" b="1" dirty="0"/>
              <a:t>• Policy maximum $270,000</a:t>
            </a:r>
          </a:p>
        </p:txBody>
      </p:sp>
      <p:sp>
        <p:nvSpPr>
          <p:cNvPr id="10" name="TextBox 9">
            <a:extLst>
              <a:ext uri="{FF2B5EF4-FFF2-40B4-BE49-F238E27FC236}">
                <a16:creationId xmlns:a16="http://schemas.microsoft.com/office/drawing/2014/main" id="{741871BD-E73F-4DCD-8B6B-571568912106}"/>
              </a:ext>
            </a:extLst>
          </p:cNvPr>
          <p:cNvSpPr txBox="1"/>
          <p:nvPr userDrawn="1"/>
        </p:nvSpPr>
        <p:spPr>
          <a:xfrm>
            <a:off x="1395525" y="1064336"/>
            <a:ext cx="3165164" cy="584775"/>
          </a:xfrm>
          <a:prstGeom prst="rect">
            <a:avLst/>
          </a:prstGeom>
          <a:noFill/>
        </p:spPr>
        <p:txBody>
          <a:bodyPr wrap="square" rtlCol="0">
            <a:spAutoFit/>
          </a:bodyPr>
          <a:lstStyle/>
          <a:p>
            <a:pPr algn="ctr"/>
            <a:r>
              <a:rPr lang="en-US" sz="3200" u="sng" dirty="0"/>
              <a:t>Long/Skinny</a:t>
            </a:r>
          </a:p>
        </p:txBody>
      </p:sp>
      <p:sp>
        <p:nvSpPr>
          <p:cNvPr id="11" name="TextBox 10">
            <a:extLst>
              <a:ext uri="{FF2B5EF4-FFF2-40B4-BE49-F238E27FC236}">
                <a16:creationId xmlns:a16="http://schemas.microsoft.com/office/drawing/2014/main" id="{44C9FB13-CC82-472F-BB68-10E3114C9923}"/>
              </a:ext>
            </a:extLst>
          </p:cNvPr>
          <p:cNvSpPr txBox="1"/>
          <p:nvPr userDrawn="1"/>
        </p:nvSpPr>
        <p:spPr>
          <a:xfrm>
            <a:off x="3232248" y="3236298"/>
            <a:ext cx="2617167" cy="738664"/>
          </a:xfrm>
          <a:prstGeom prst="rect">
            <a:avLst/>
          </a:prstGeom>
          <a:noFill/>
        </p:spPr>
        <p:txBody>
          <a:bodyPr wrap="square" rtlCol="0">
            <a:spAutoFit/>
          </a:bodyPr>
          <a:lstStyle/>
          <a:p>
            <a:r>
              <a:rPr lang="en-US" dirty="0"/>
              <a:t>• </a:t>
            </a:r>
            <a:r>
              <a:rPr lang="en-US" b="1" dirty="0"/>
              <a:t>NEW RATES (2020)</a:t>
            </a:r>
          </a:p>
          <a:p>
            <a:r>
              <a:rPr lang="en-US" dirty="0"/>
              <a:t>   </a:t>
            </a:r>
            <a:r>
              <a:rPr lang="en-US" sz="2000" dirty="0"/>
              <a:t>Annual: </a:t>
            </a:r>
            <a:r>
              <a:rPr lang="en-US" sz="2400" b="1" u="sng" dirty="0">
                <a:solidFill>
                  <a:srgbClr val="C00000"/>
                </a:solidFill>
              </a:rPr>
              <a:t>$5,808</a:t>
            </a:r>
            <a:endParaRPr lang="en-US" sz="2000" b="1" u="sng" dirty="0">
              <a:solidFill>
                <a:srgbClr val="C00000"/>
              </a:solidFill>
            </a:endParaRPr>
          </a:p>
        </p:txBody>
      </p:sp>
      <p:sp>
        <p:nvSpPr>
          <p:cNvPr id="12" name="TextBox 11">
            <a:extLst>
              <a:ext uri="{FF2B5EF4-FFF2-40B4-BE49-F238E27FC236}">
                <a16:creationId xmlns:a16="http://schemas.microsoft.com/office/drawing/2014/main" id="{DBC08806-D4BB-44C7-802A-1867A380E4E6}"/>
              </a:ext>
            </a:extLst>
          </p:cNvPr>
          <p:cNvSpPr txBox="1"/>
          <p:nvPr userDrawn="1"/>
        </p:nvSpPr>
        <p:spPr>
          <a:xfrm>
            <a:off x="973776" y="4508480"/>
            <a:ext cx="1971303" cy="923330"/>
          </a:xfrm>
          <a:prstGeom prst="rect">
            <a:avLst/>
          </a:prstGeom>
          <a:noFill/>
        </p:spPr>
        <p:txBody>
          <a:bodyPr wrap="square" rtlCol="0">
            <a:spAutoFit/>
          </a:bodyPr>
          <a:lstStyle/>
          <a:p>
            <a:pPr algn="ctr"/>
            <a:r>
              <a:rPr lang="en-US" b="1" dirty="0"/>
              <a:t>Now - $4,500</a:t>
            </a:r>
          </a:p>
          <a:p>
            <a:pPr algn="ctr"/>
            <a:r>
              <a:rPr lang="en-US" dirty="0"/>
              <a:t>10 years - $6,048</a:t>
            </a:r>
          </a:p>
          <a:p>
            <a:pPr algn="ctr"/>
            <a:r>
              <a:rPr lang="en-US" dirty="0"/>
              <a:t>20 years - $8,127</a:t>
            </a:r>
          </a:p>
        </p:txBody>
      </p:sp>
      <p:sp>
        <p:nvSpPr>
          <p:cNvPr id="13" name="TextBox 12">
            <a:extLst>
              <a:ext uri="{FF2B5EF4-FFF2-40B4-BE49-F238E27FC236}">
                <a16:creationId xmlns:a16="http://schemas.microsoft.com/office/drawing/2014/main" id="{A6C5E49E-5BE1-435B-A033-26C23F96C3F5}"/>
              </a:ext>
            </a:extLst>
          </p:cNvPr>
          <p:cNvSpPr txBox="1"/>
          <p:nvPr userDrawn="1"/>
        </p:nvSpPr>
        <p:spPr>
          <a:xfrm>
            <a:off x="320475" y="4099100"/>
            <a:ext cx="5640936" cy="461665"/>
          </a:xfrm>
          <a:prstGeom prst="rect">
            <a:avLst/>
          </a:prstGeom>
          <a:noFill/>
        </p:spPr>
        <p:txBody>
          <a:bodyPr wrap="square" rtlCol="0">
            <a:spAutoFit/>
          </a:bodyPr>
          <a:lstStyle/>
          <a:p>
            <a:pPr algn="ctr"/>
            <a:r>
              <a:rPr lang="en-US" sz="2400" b="1" dirty="0"/>
              <a:t>Future Maximum Monthly Benefit</a:t>
            </a:r>
            <a:endParaRPr lang="en-US" sz="2400" dirty="0"/>
          </a:p>
        </p:txBody>
      </p:sp>
      <p:sp>
        <p:nvSpPr>
          <p:cNvPr id="14" name="TextBox 13">
            <a:extLst>
              <a:ext uri="{FF2B5EF4-FFF2-40B4-BE49-F238E27FC236}">
                <a16:creationId xmlns:a16="http://schemas.microsoft.com/office/drawing/2014/main" id="{F75C7243-0E07-473F-BD67-1036ECDA2CEF}"/>
              </a:ext>
            </a:extLst>
          </p:cNvPr>
          <p:cNvSpPr txBox="1"/>
          <p:nvPr userDrawn="1"/>
        </p:nvSpPr>
        <p:spPr>
          <a:xfrm>
            <a:off x="3141189" y="4508480"/>
            <a:ext cx="2083950" cy="923330"/>
          </a:xfrm>
          <a:prstGeom prst="rect">
            <a:avLst/>
          </a:prstGeom>
          <a:noFill/>
        </p:spPr>
        <p:txBody>
          <a:bodyPr wrap="square" rtlCol="0">
            <a:spAutoFit/>
          </a:bodyPr>
          <a:lstStyle/>
          <a:p>
            <a:pPr algn="ctr"/>
            <a:r>
              <a:rPr lang="en-US" b="1" dirty="0"/>
              <a:t>Now - $270,000</a:t>
            </a:r>
          </a:p>
          <a:p>
            <a:pPr algn="ctr"/>
            <a:r>
              <a:rPr lang="en-US" dirty="0"/>
              <a:t>10 years - $363K</a:t>
            </a:r>
          </a:p>
          <a:p>
            <a:pPr algn="ctr"/>
            <a:r>
              <a:rPr lang="en-US" dirty="0"/>
              <a:t>20 years - $488K</a:t>
            </a:r>
          </a:p>
        </p:txBody>
      </p:sp>
      <p:sp>
        <p:nvSpPr>
          <p:cNvPr id="15" name="TextBox 14">
            <a:extLst>
              <a:ext uri="{FF2B5EF4-FFF2-40B4-BE49-F238E27FC236}">
                <a16:creationId xmlns:a16="http://schemas.microsoft.com/office/drawing/2014/main" id="{E5B66B3C-F4FE-4ED1-B743-D03D53E3AA60}"/>
              </a:ext>
            </a:extLst>
          </p:cNvPr>
          <p:cNvSpPr txBox="1"/>
          <p:nvPr userDrawn="1"/>
        </p:nvSpPr>
        <p:spPr>
          <a:xfrm>
            <a:off x="1159072" y="5734741"/>
            <a:ext cx="10063109" cy="461665"/>
          </a:xfrm>
          <a:prstGeom prst="rect">
            <a:avLst/>
          </a:prstGeom>
          <a:noFill/>
        </p:spPr>
        <p:txBody>
          <a:bodyPr wrap="square" rtlCol="0">
            <a:spAutoFit/>
          </a:bodyPr>
          <a:lstStyle/>
          <a:p>
            <a:pPr algn="ctr"/>
            <a:r>
              <a:rPr lang="en-US" sz="2000" i="1" dirty="0"/>
              <a:t>Premiums are based on </a:t>
            </a:r>
            <a:r>
              <a:rPr lang="en-US" sz="2400" i="1" dirty="0">
                <a:solidFill>
                  <a:srgbClr val="0070C0"/>
                </a:solidFill>
              </a:rPr>
              <a:t>Single-Female age 60</a:t>
            </a:r>
            <a:r>
              <a:rPr lang="en-US" sz="2000" i="1" dirty="0"/>
              <a:t>, Standard Health, 90-day elimination period</a:t>
            </a:r>
          </a:p>
        </p:txBody>
      </p:sp>
      <p:pic>
        <p:nvPicPr>
          <p:cNvPr id="16" name="Picture 15" descr="A close up of a computer&#10;&#10;Description automatically generated">
            <a:extLst>
              <a:ext uri="{FF2B5EF4-FFF2-40B4-BE49-F238E27FC236}">
                <a16:creationId xmlns:a16="http://schemas.microsoft.com/office/drawing/2014/main" id="{E9953362-74F2-46A6-8468-33A299BCE0F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82864"/>
          <a:stretch/>
        </p:blipFill>
        <p:spPr>
          <a:xfrm>
            <a:off x="0" y="6267800"/>
            <a:ext cx="12192000" cy="615143"/>
          </a:xfrm>
          <a:prstGeom prst="rect">
            <a:avLst/>
          </a:prstGeom>
        </p:spPr>
      </p:pic>
      <p:sp>
        <p:nvSpPr>
          <p:cNvPr id="17" name="Rounded Rectangle 18">
            <a:extLst>
              <a:ext uri="{FF2B5EF4-FFF2-40B4-BE49-F238E27FC236}">
                <a16:creationId xmlns:a16="http://schemas.microsoft.com/office/drawing/2014/main" id="{5DC34D71-4156-4163-B755-7C6A425A9A89}"/>
              </a:ext>
            </a:extLst>
          </p:cNvPr>
          <p:cNvSpPr/>
          <p:nvPr userDrawn="1"/>
        </p:nvSpPr>
        <p:spPr>
          <a:xfrm>
            <a:off x="6695499" y="1683044"/>
            <a:ext cx="4114800" cy="2322576"/>
          </a:xfrm>
          <a:prstGeom prst="round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B3452981-D579-49BF-A02A-B5BDBBA4F76B}"/>
              </a:ext>
            </a:extLst>
          </p:cNvPr>
          <p:cNvSpPr txBox="1"/>
          <p:nvPr userDrawn="1"/>
        </p:nvSpPr>
        <p:spPr>
          <a:xfrm>
            <a:off x="6496367" y="1066836"/>
            <a:ext cx="4212389" cy="584775"/>
          </a:xfrm>
          <a:prstGeom prst="rect">
            <a:avLst/>
          </a:prstGeom>
          <a:noFill/>
        </p:spPr>
        <p:txBody>
          <a:bodyPr wrap="square" rtlCol="0">
            <a:spAutoFit/>
          </a:bodyPr>
          <a:lstStyle/>
          <a:p>
            <a:pPr algn="ctr"/>
            <a:r>
              <a:rPr lang="en-US" sz="3200" b="1" u="sng" dirty="0">
                <a:solidFill>
                  <a:schemeClr val="accent4"/>
                </a:solidFill>
              </a:rPr>
              <a:t>Short/Fat 2.0 opt #1</a:t>
            </a:r>
          </a:p>
        </p:txBody>
      </p:sp>
      <p:sp>
        <p:nvSpPr>
          <p:cNvPr id="19" name="TextBox 18">
            <a:extLst>
              <a:ext uri="{FF2B5EF4-FFF2-40B4-BE49-F238E27FC236}">
                <a16:creationId xmlns:a16="http://schemas.microsoft.com/office/drawing/2014/main" id="{33E6195D-F61D-48DF-AECF-BE46C6ACA98B}"/>
              </a:ext>
            </a:extLst>
          </p:cNvPr>
          <p:cNvSpPr txBox="1"/>
          <p:nvPr userDrawn="1"/>
        </p:nvSpPr>
        <p:spPr>
          <a:xfrm>
            <a:off x="6695499" y="1814124"/>
            <a:ext cx="3995328" cy="2031325"/>
          </a:xfrm>
          <a:prstGeom prst="rect">
            <a:avLst/>
          </a:prstGeom>
          <a:noFill/>
        </p:spPr>
        <p:txBody>
          <a:bodyPr wrap="square" rtlCol="0">
            <a:spAutoFit/>
          </a:bodyPr>
          <a:lstStyle/>
          <a:p>
            <a:r>
              <a:rPr lang="en-US" dirty="0"/>
              <a:t>• Monthly Maximum Benefit $10,000</a:t>
            </a:r>
          </a:p>
          <a:p>
            <a:r>
              <a:rPr lang="en-US" dirty="0"/>
              <a:t>• 4.17 year Benefit Period</a:t>
            </a:r>
          </a:p>
          <a:p>
            <a:r>
              <a:rPr lang="en-US" dirty="0"/>
              <a:t>• 50% Assisted Living</a:t>
            </a:r>
          </a:p>
          <a:p>
            <a:r>
              <a:rPr lang="en-US" dirty="0"/>
              <a:t>• No Inflation Rider</a:t>
            </a:r>
          </a:p>
          <a:p>
            <a:r>
              <a:rPr lang="en-US" b="1" dirty="0"/>
              <a:t>• Policy maximum $500,000</a:t>
            </a:r>
          </a:p>
          <a:p>
            <a:r>
              <a:rPr lang="en-US" sz="1200" b="1" dirty="0"/>
              <a:t> </a:t>
            </a:r>
          </a:p>
          <a:p>
            <a:r>
              <a:rPr lang="en-US" dirty="0"/>
              <a:t>• </a:t>
            </a:r>
            <a:r>
              <a:rPr lang="en-US" sz="2000" dirty="0"/>
              <a:t>Annual Premium: </a:t>
            </a:r>
            <a:r>
              <a:rPr lang="en-US" sz="2400" b="1" u="sng" dirty="0">
                <a:solidFill>
                  <a:srgbClr val="C00000"/>
                </a:solidFill>
              </a:rPr>
              <a:t>$4,575 (-6%)</a:t>
            </a:r>
            <a:endParaRPr lang="en-US" sz="2000" b="1" u="sng" dirty="0">
              <a:solidFill>
                <a:srgbClr val="C00000"/>
              </a:solidFill>
            </a:endParaRPr>
          </a:p>
        </p:txBody>
      </p:sp>
      <p:pic>
        <p:nvPicPr>
          <p:cNvPr id="20" name="Picture 19">
            <a:extLst>
              <a:ext uri="{FF2B5EF4-FFF2-40B4-BE49-F238E27FC236}">
                <a16:creationId xmlns:a16="http://schemas.microsoft.com/office/drawing/2014/main" id="{32821F88-F665-4667-A68D-3C6201DDCF5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flipH="1">
            <a:off x="9952090" y="1910080"/>
            <a:ext cx="2656854" cy="2163882"/>
          </a:xfrm>
          <a:prstGeom prst="rect">
            <a:avLst/>
          </a:prstGeom>
        </p:spPr>
      </p:pic>
      <p:sp>
        <p:nvSpPr>
          <p:cNvPr id="21" name="Rectangle 20">
            <a:extLst>
              <a:ext uri="{FF2B5EF4-FFF2-40B4-BE49-F238E27FC236}">
                <a16:creationId xmlns:a16="http://schemas.microsoft.com/office/drawing/2014/main" id="{7F680B86-8489-44C4-B7D3-DFA08A36C5AD}"/>
              </a:ext>
            </a:extLst>
          </p:cNvPr>
          <p:cNvSpPr/>
          <p:nvPr userDrawn="1"/>
        </p:nvSpPr>
        <p:spPr>
          <a:xfrm>
            <a:off x="401426" y="3226545"/>
            <a:ext cx="2525028" cy="738664"/>
          </a:xfrm>
          <a:prstGeom prst="rect">
            <a:avLst/>
          </a:prstGeom>
        </p:spPr>
        <p:txBody>
          <a:bodyPr wrap="square">
            <a:spAutoFit/>
          </a:bodyPr>
          <a:lstStyle/>
          <a:p>
            <a:r>
              <a:rPr lang="en-US" dirty="0"/>
              <a:t>• </a:t>
            </a:r>
            <a:r>
              <a:rPr lang="en-US" b="1" dirty="0"/>
              <a:t>OLD RATES (2013) </a:t>
            </a:r>
          </a:p>
          <a:p>
            <a:r>
              <a:rPr lang="en-US" sz="2000" dirty="0"/>
              <a:t>   Annual: </a:t>
            </a:r>
            <a:r>
              <a:rPr lang="en-US" sz="2400" b="1" u="sng" dirty="0">
                <a:solidFill>
                  <a:srgbClr val="C00000"/>
                </a:solidFill>
              </a:rPr>
              <a:t>$4,852</a:t>
            </a:r>
            <a:endParaRPr lang="en-US" sz="2000" b="1" u="sng" dirty="0">
              <a:solidFill>
                <a:srgbClr val="C00000"/>
              </a:solidFill>
            </a:endParaRPr>
          </a:p>
        </p:txBody>
      </p:sp>
      <p:sp>
        <p:nvSpPr>
          <p:cNvPr id="22" name="TextBox 21">
            <a:extLst>
              <a:ext uri="{FF2B5EF4-FFF2-40B4-BE49-F238E27FC236}">
                <a16:creationId xmlns:a16="http://schemas.microsoft.com/office/drawing/2014/main" id="{491FCC19-B57C-41EC-8B50-D809F67700DB}"/>
              </a:ext>
            </a:extLst>
          </p:cNvPr>
          <p:cNvSpPr txBox="1"/>
          <p:nvPr userDrawn="1"/>
        </p:nvSpPr>
        <p:spPr>
          <a:xfrm>
            <a:off x="5888026" y="4085246"/>
            <a:ext cx="5640936" cy="461665"/>
          </a:xfrm>
          <a:prstGeom prst="rect">
            <a:avLst/>
          </a:prstGeom>
          <a:noFill/>
        </p:spPr>
        <p:txBody>
          <a:bodyPr wrap="square" rtlCol="0">
            <a:spAutoFit/>
          </a:bodyPr>
          <a:lstStyle/>
          <a:p>
            <a:pPr algn="ctr"/>
            <a:r>
              <a:rPr lang="en-US" sz="2400" b="1" dirty="0"/>
              <a:t>Future Maximum Monthly Benefit</a:t>
            </a:r>
            <a:endParaRPr lang="en-US" sz="2400" dirty="0"/>
          </a:p>
        </p:txBody>
      </p:sp>
      <p:sp>
        <p:nvSpPr>
          <p:cNvPr id="23" name="TextBox 22">
            <a:extLst>
              <a:ext uri="{FF2B5EF4-FFF2-40B4-BE49-F238E27FC236}">
                <a16:creationId xmlns:a16="http://schemas.microsoft.com/office/drawing/2014/main" id="{0A960261-ED23-43ED-B1E7-AC4869541F41}"/>
              </a:ext>
            </a:extLst>
          </p:cNvPr>
          <p:cNvSpPr txBox="1"/>
          <p:nvPr userDrawn="1"/>
        </p:nvSpPr>
        <p:spPr>
          <a:xfrm>
            <a:off x="6541316" y="4506505"/>
            <a:ext cx="1971303" cy="923330"/>
          </a:xfrm>
          <a:prstGeom prst="rect">
            <a:avLst/>
          </a:prstGeom>
          <a:noFill/>
        </p:spPr>
        <p:txBody>
          <a:bodyPr wrap="square" rtlCol="0">
            <a:spAutoFit/>
          </a:bodyPr>
          <a:lstStyle/>
          <a:p>
            <a:pPr algn="ctr"/>
            <a:r>
              <a:rPr lang="en-US" b="1" dirty="0"/>
              <a:t>Now - $6,000</a:t>
            </a:r>
          </a:p>
          <a:p>
            <a:pPr algn="ctr"/>
            <a:r>
              <a:rPr lang="en-US" dirty="0"/>
              <a:t>10 years - $10,000</a:t>
            </a:r>
          </a:p>
          <a:p>
            <a:pPr algn="ctr"/>
            <a:r>
              <a:rPr lang="en-US" dirty="0"/>
              <a:t>20 years - $10,000</a:t>
            </a:r>
          </a:p>
        </p:txBody>
      </p:sp>
      <p:sp>
        <p:nvSpPr>
          <p:cNvPr id="24" name="TextBox 23">
            <a:extLst>
              <a:ext uri="{FF2B5EF4-FFF2-40B4-BE49-F238E27FC236}">
                <a16:creationId xmlns:a16="http://schemas.microsoft.com/office/drawing/2014/main" id="{64DD532C-7BDA-40A0-8E60-1B7113C3F829}"/>
              </a:ext>
            </a:extLst>
          </p:cNvPr>
          <p:cNvSpPr txBox="1"/>
          <p:nvPr userDrawn="1"/>
        </p:nvSpPr>
        <p:spPr>
          <a:xfrm>
            <a:off x="8708729" y="4506505"/>
            <a:ext cx="2083950" cy="923330"/>
          </a:xfrm>
          <a:prstGeom prst="rect">
            <a:avLst/>
          </a:prstGeom>
          <a:noFill/>
        </p:spPr>
        <p:txBody>
          <a:bodyPr wrap="square" rtlCol="0">
            <a:spAutoFit/>
          </a:bodyPr>
          <a:lstStyle/>
          <a:p>
            <a:pPr algn="ctr"/>
            <a:r>
              <a:rPr lang="en-US" b="1" dirty="0"/>
              <a:t>Now - $500,000</a:t>
            </a:r>
          </a:p>
          <a:p>
            <a:pPr algn="ctr"/>
            <a:r>
              <a:rPr lang="en-US" dirty="0"/>
              <a:t>10 years - $500K</a:t>
            </a:r>
          </a:p>
          <a:p>
            <a:pPr algn="ctr"/>
            <a:r>
              <a:rPr lang="en-US" dirty="0"/>
              <a:t>20 years - $500K</a:t>
            </a:r>
          </a:p>
        </p:txBody>
      </p:sp>
    </p:spTree>
    <p:extLst>
      <p:ext uri="{BB962C8B-B14F-4D97-AF65-F5344CB8AC3E}">
        <p14:creationId xmlns:p14="http://schemas.microsoft.com/office/powerpoint/2010/main" val="3648830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AB44F7-99F0-4D83-9FAE-09E1AB176892}" type="datetimeFigureOut">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99028-C526-4457-A298-AD909CEBD8D3}" type="slidenum">
              <a:rPr lang="en-US" smtClean="0"/>
              <a:t>‹#›</a:t>
            </a:fld>
            <a:endParaRPr lang="en-US"/>
          </a:p>
        </p:txBody>
      </p:sp>
    </p:spTree>
    <p:extLst>
      <p:ext uri="{BB962C8B-B14F-4D97-AF65-F5344CB8AC3E}">
        <p14:creationId xmlns:p14="http://schemas.microsoft.com/office/powerpoint/2010/main" val="3154674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AB44F7-99F0-4D83-9FAE-09E1AB176892}" type="datetimeFigureOut">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99028-C526-4457-A298-AD909CEBD8D3}" type="slidenum">
              <a:rPr lang="en-US" smtClean="0"/>
              <a:t>‹#›</a:t>
            </a:fld>
            <a:endParaRPr lang="en-US"/>
          </a:p>
        </p:txBody>
      </p:sp>
    </p:spTree>
    <p:extLst>
      <p:ext uri="{BB962C8B-B14F-4D97-AF65-F5344CB8AC3E}">
        <p14:creationId xmlns:p14="http://schemas.microsoft.com/office/powerpoint/2010/main" val="3088384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AB44F7-99F0-4D83-9FAE-09E1AB176892}" type="datetimeFigureOut">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99028-C526-4457-A298-AD909CEBD8D3}" type="slidenum">
              <a:rPr lang="en-US" smtClean="0"/>
              <a:t>‹#›</a:t>
            </a:fld>
            <a:endParaRPr lang="en-US"/>
          </a:p>
        </p:txBody>
      </p:sp>
    </p:spTree>
    <p:extLst>
      <p:ext uri="{BB962C8B-B14F-4D97-AF65-F5344CB8AC3E}">
        <p14:creationId xmlns:p14="http://schemas.microsoft.com/office/powerpoint/2010/main" val="1188437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AB44F7-99F0-4D83-9FAE-09E1AB176892}" type="datetimeFigureOut">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99028-C526-4457-A298-AD909CEBD8D3}" type="slidenum">
              <a:rPr lang="en-US" smtClean="0"/>
              <a:t>‹#›</a:t>
            </a:fld>
            <a:endParaRPr lang="en-US"/>
          </a:p>
        </p:txBody>
      </p:sp>
    </p:spTree>
    <p:extLst>
      <p:ext uri="{BB962C8B-B14F-4D97-AF65-F5344CB8AC3E}">
        <p14:creationId xmlns:p14="http://schemas.microsoft.com/office/powerpoint/2010/main" val="4072994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6AB44F7-99F0-4D83-9FAE-09E1AB176892}" type="datetimeFigureOut">
              <a:rPr lang="en-US" smtClean="0"/>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99028-C526-4457-A298-AD909CEBD8D3}" type="slidenum">
              <a:rPr lang="en-US" smtClean="0"/>
              <a:t>‹#›</a:t>
            </a:fld>
            <a:endParaRPr lang="en-US"/>
          </a:p>
        </p:txBody>
      </p:sp>
    </p:spTree>
    <p:extLst>
      <p:ext uri="{BB962C8B-B14F-4D97-AF65-F5344CB8AC3E}">
        <p14:creationId xmlns:p14="http://schemas.microsoft.com/office/powerpoint/2010/main" val="3923361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6AB44F7-99F0-4D83-9FAE-09E1AB176892}" type="datetimeFigureOut">
              <a:rPr lang="en-US" smtClean="0"/>
              <a:t>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499028-C526-4457-A298-AD909CEBD8D3}" type="slidenum">
              <a:rPr lang="en-US" smtClean="0"/>
              <a:t>‹#›</a:t>
            </a:fld>
            <a:endParaRPr lang="en-US"/>
          </a:p>
        </p:txBody>
      </p:sp>
    </p:spTree>
    <p:extLst>
      <p:ext uri="{BB962C8B-B14F-4D97-AF65-F5344CB8AC3E}">
        <p14:creationId xmlns:p14="http://schemas.microsoft.com/office/powerpoint/2010/main" val="3963952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AB44F7-99F0-4D83-9FAE-09E1AB176892}" type="datetimeFigureOut">
              <a:rPr lang="en-US" smtClean="0"/>
              <a:t>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499028-C526-4457-A298-AD909CEBD8D3}" type="slidenum">
              <a:rPr lang="en-US" smtClean="0"/>
              <a:t>‹#›</a:t>
            </a:fld>
            <a:endParaRPr lang="en-US"/>
          </a:p>
        </p:txBody>
      </p:sp>
    </p:spTree>
    <p:extLst>
      <p:ext uri="{BB962C8B-B14F-4D97-AF65-F5344CB8AC3E}">
        <p14:creationId xmlns:p14="http://schemas.microsoft.com/office/powerpoint/2010/main" val="1100342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AB44F7-99F0-4D83-9FAE-09E1AB176892}" type="datetimeFigureOut">
              <a:rPr lang="en-US" smtClean="0"/>
              <a:t>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499028-C526-4457-A298-AD909CEBD8D3}" type="slidenum">
              <a:rPr lang="en-US" smtClean="0"/>
              <a:t>‹#›</a:t>
            </a:fld>
            <a:endParaRPr lang="en-US"/>
          </a:p>
        </p:txBody>
      </p:sp>
    </p:spTree>
    <p:extLst>
      <p:ext uri="{BB962C8B-B14F-4D97-AF65-F5344CB8AC3E}">
        <p14:creationId xmlns:p14="http://schemas.microsoft.com/office/powerpoint/2010/main" val="646706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6AB44F7-99F0-4D83-9FAE-09E1AB176892}" type="datetimeFigureOut">
              <a:rPr lang="en-US" smtClean="0"/>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99028-C526-4457-A298-AD909CEBD8D3}" type="slidenum">
              <a:rPr lang="en-US" smtClean="0"/>
              <a:t>‹#›</a:t>
            </a:fld>
            <a:endParaRPr lang="en-US"/>
          </a:p>
        </p:txBody>
      </p:sp>
    </p:spTree>
    <p:extLst>
      <p:ext uri="{BB962C8B-B14F-4D97-AF65-F5344CB8AC3E}">
        <p14:creationId xmlns:p14="http://schemas.microsoft.com/office/powerpoint/2010/main" val="738570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6AB44F7-99F0-4D83-9FAE-09E1AB176892}" type="datetimeFigureOut">
              <a:rPr lang="en-US" smtClean="0"/>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99028-C526-4457-A298-AD909CEBD8D3}" type="slidenum">
              <a:rPr lang="en-US" smtClean="0"/>
              <a:t>‹#›</a:t>
            </a:fld>
            <a:endParaRPr lang="en-US"/>
          </a:p>
        </p:txBody>
      </p:sp>
    </p:spTree>
    <p:extLst>
      <p:ext uri="{BB962C8B-B14F-4D97-AF65-F5344CB8AC3E}">
        <p14:creationId xmlns:p14="http://schemas.microsoft.com/office/powerpoint/2010/main" val="806942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AB44F7-99F0-4D83-9FAE-09E1AB176892}" type="datetimeFigureOut">
              <a:rPr lang="en-US" smtClean="0"/>
              <a:t>3/1/2021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99028-C526-4457-A298-AD909CEBD8D3}" type="slidenum">
              <a:rPr lang="en-US" smtClean="0"/>
              <a:t>‹#›</a:t>
            </a:fld>
            <a:endParaRPr lang="en-US"/>
          </a:p>
        </p:txBody>
      </p:sp>
    </p:spTree>
    <p:extLst>
      <p:ext uri="{BB962C8B-B14F-4D97-AF65-F5344CB8AC3E}">
        <p14:creationId xmlns:p14="http://schemas.microsoft.com/office/powerpoint/2010/main" val="1937194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advisor.ca/my-practice/conversations/long-term-care-in-the-age-of-covid-and-beyond/" TargetMode="External"/><Relationship Id="rId2" Type="http://schemas.openxmlformats.org/officeDocument/2006/relationships/hyperlink" Target="https://www.mcknightsseniorliving.com/home/news/recovering-from-emotional-economic-effects-of-pandemic-will-dominate-senior-living-in-2021/"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566" y="-100086"/>
            <a:ext cx="12448903" cy="1878085"/>
          </a:xfrm>
          <a:prstGeom prst="rect">
            <a:avLst/>
          </a:prstGeom>
          <a:solidFill>
            <a:srgbClr val="1A4D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534570" y="62958"/>
            <a:ext cx="7501160" cy="646331"/>
          </a:xfrm>
          <a:prstGeom prst="rect">
            <a:avLst/>
          </a:prstGeom>
          <a:noFill/>
        </p:spPr>
        <p:txBody>
          <a:bodyPr wrap="square" rtlCol="0">
            <a:spAutoFit/>
          </a:bodyPr>
          <a:lstStyle/>
          <a:p>
            <a:pPr algn="r"/>
            <a:r>
              <a:rPr lang="en-US" i="1" dirty="0">
                <a:solidFill>
                  <a:schemeClr val="bg1"/>
                </a:solidFill>
                <a:latin typeface="Lato" panose="020F0502020204030203" pitchFamily="34" charset="0"/>
                <a:cs typeface="Latha" panose="020B0604020202020204" pitchFamily="34" charset="0"/>
              </a:rPr>
              <a:t>Not Contracted Yet?   Call us today to boost YOUR sales! </a:t>
            </a:r>
            <a:r>
              <a:rPr lang="en-US" dirty="0">
                <a:solidFill>
                  <a:schemeClr val="bg1"/>
                </a:solidFill>
                <a:latin typeface="Lato" panose="020F0502020204030203" pitchFamily="34" charset="0"/>
                <a:cs typeface="Latha" panose="020B0604020202020204" pitchFamily="34" charset="0"/>
              </a:rPr>
              <a:t> </a:t>
            </a:r>
            <a:r>
              <a:rPr lang="en-US" b="1" dirty="0">
                <a:solidFill>
                  <a:schemeClr val="bg1"/>
                </a:solidFill>
                <a:latin typeface="Lato" panose="020F0502020204030203" pitchFamily="34" charset="0"/>
                <a:cs typeface="Latha" panose="020B0604020202020204" pitchFamily="34" charset="0"/>
              </a:rPr>
              <a:t>800-842-7799</a:t>
            </a:r>
          </a:p>
          <a:p>
            <a:pPr algn="r"/>
            <a:r>
              <a:rPr lang="en-US" u="sng" dirty="0">
                <a:solidFill>
                  <a:schemeClr val="bg1"/>
                </a:solidFill>
                <a:latin typeface="Lato" panose="020F0502020204030203" pitchFamily="34" charset="0"/>
                <a:cs typeface="Latha" panose="020B0604020202020204" pitchFamily="34" charset="0"/>
              </a:rPr>
              <a:t>marketing@goldencareusa.com</a:t>
            </a:r>
            <a:r>
              <a:rPr lang="en-US" dirty="0">
                <a:solidFill>
                  <a:schemeClr val="bg1"/>
                </a:solidFill>
                <a:latin typeface="Lato" panose="020F0502020204030203" pitchFamily="34" charset="0"/>
                <a:cs typeface="Latha" panose="020B0604020202020204" pitchFamily="34" charset="0"/>
              </a:rPr>
              <a:t> | </a:t>
            </a:r>
            <a:r>
              <a:rPr lang="en-US" u="sng" dirty="0">
                <a:solidFill>
                  <a:schemeClr val="bg1"/>
                </a:solidFill>
                <a:latin typeface="Lato" panose="020F0502020204030203" pitchFamily="34" charset="0"/>
                <a:cs typeface="Latha" panose="020B0604020202020204" pitchFamily="34" charset="0"/>
              </a:rPr>
              <a:t>www.goldencareagent.com</a:t>
            </a:r>
          </a:p>
        </p:txBody>
      </p:sp>
      <p:sp>
        <p:nvSpPr>
          <p:cNvPr id="7" name="TextBox 6"/>
          <p:cNvSpPr txBox="1"/>
          <p:nvPr/>
        </p:nvSpPr>
        <p:spPr>
          <a:xfrm>
            <a:off x="7345018" y="1150435"/>
            <a:ext cx="6091030" cy="3785652"/>
          </a:xfrm>
          <a:prstGeom prst="rect">
            <a:avLst/>
          </a:prstGeom>
          <a:noFill/>
        </p:spPr>
        <p:txBody>
          <a:bodyPr wrap="square" rtlCol="0">
            <a:spAutoFit/>
          </a:bodyPr>
          <a:lstStyle/>
          <a:p>
            <a:r>
              <a:rPr lang="en-US" sz="3200" dirty="0">
                <a:solidFill>
                  <a:schemeClr val="bg1"/>
                </a:solidFill>
                <a:latin typeface="Lato" panose="020F0502020204030203" pitchFamily="34" charset="0"/>
              </a:rPr>
              <a:t>Why GoldenCare?</a:t>
            </a:r>
          </a:p>
          <a:p>
            <a:endParaRPr lang="en-US" sz="2800" dirty="0">
              <a:latin typeface="Lato" panose="020F0502020204030203" pitchFamily="34" charset="0"/>
            </a:endParaRPr>
          </a:p>
          <a:p>
            <a:pPr marL="285750" indent="-285750">
              <a:buFont typeface="Arial" panose="020B0604020202020204" pitchFamily="34" charset="0"/>
              <a:buChar char="•"/>
            </a:pPr>
            <a:r>
              <a:rPr lang="en-US" dirty="0">
                <a:latin typeface="Lato" panose="020F0502020204030203" pitchFamily="34" charset="0"/>
              </a:rPr>
              <a:t>Perfect Portfolio of Products</a:t>
            </a:r>
          </a:p>
          <a:p>
            <a:pPr marL="285750" indent="-285750">
              <a:buFont typeface="Arial" panose="020B0604020202020204" pitchFamily="34" charset="0"/>
              <a:buChar char="•"/>
            </a:pPr>
            <a:r>
              <a:rPr lang="en-US" dirty="0">
                <a:latin typeface="Lato" panose="020F0502020204030203" pitchFamily="34" charset="0"/>
              </a:rPr>
              <a:t>Superior, Personal Backend Support</a:t>
            </a:r>
          </a:p>
          <a:p>
            <a:pPr marL="285750" indent="-285750">
              <a:buFont typeface="Arial" panose="020B0604020202020204" pitchFamily="34" charset="0"/>
              <a:buChar char="•"/>
            </a:pPr>
            <a:r>
              <a:rPr lang="en-US" dirty="0">
                <a:latin typeface="Lato" panose="020F0502020204030203" pitchFamily="34" charset="0"/>
              </a:rPr>
              <a:t>Product and Sales Training</a:t>
            </a:r>
          </a:p>
          <a:p>
            <a:pPr marL="285750" indent="-285750">
              <a:buFont typeface="Arial" panose="020B0604020202020204" pitchFamily="34" charset="0"/>
              <a:buChar char="•"/>
            </a:pPr>
            <a:r>
              <a:rPr lang="en-US" dirty="0">
                <a:latin typeface="Lato" panose="020F0502020204030203" pitchFamily="34" charset="0"/>
              </a:rPr>
              <a:t>LTC CEO Selling Tools Software</a:t>
            </a:r>
          </a:p>
          <a:p>
            <a:pPr marL="285750" indent="-285750">
              <a:buFont typeface="Arial" panose="020B0604020202020204" pitchFamily="34" charset="0"/>
              <a:buChar char="•"/>
            </a:pPr>
            <a:r>
              <a:rPr lang="en-US" dirty="0">
                <a:latin typeface="Lato" panose="020F0502020204030203" pitchFamily="34" charset="0"/>
              </a:rPr>
              <a:t>GoldenCare Rewards Program</a:t>
            </a:r>
          </a:p>
          <a:p>
            <a:pPr marL="285750" indent="-285750">
              <a:buFont typeface="Arial" panose="020B0604020202020204" pitchFamily="34" charset="0"/>
              <a:buChar char="•"/>
            </a:pPr>
            <a:r>
              <a:rPr lang="en-US" dirty="0">
                <a:latin typeface="Lato" panose="020F0502020204030203" pitchFamily="34" charset="0"/>
              </a:rPr>
              <a:t>CSG Actuarial Comparison Tools</a:t>
            </a:r>
          </a:p>
          <a:p>
            <a:pPr marL="285750" indent="-285750">
              <a:buFont typeface="Arial" panose="020B0604020202020204" pitchFamily="34" charset="0"/>
              <a:buChar char="•"/>
            </a:pPr>
            <a:r>
              <a:rPr lang="en-US" dirty="0" err="1">
                <a:latin typeface="Lato" panose="020F0502020204030203" pitchFamily="34" charset="0"/>
              </a:rPr>
              <a:t>StrateCision</a:t>
            </a:r>
            <a:r>
              <a:rPr lang="en-US" dirty="0">
                <a:latin typeface="Lato" panose="020F0502020204030203" pitchFamily="34" charset="0"/>
              </a:rPr>
              <a:t> Comparison Tools</a:t>
            </a:r>
          </a:p>
          <a:p>
            <a:pPr marL="285750" indent="-285750">
              <a:buFont typeface="Arial" panose="020B0604020202020204" pitchFamily="34" charset="0"/>
              <a:buChar char="•"/>
            </a:pPr>
            <a:r>
              <a:rPr lang="en-US" dirty="0">
                <a:latin typeface="Lato" panose="020F0502020204030203" pitchFamily="34" charset="0"/>
              </a:rPr>
              <a:t>Discounted E&amp;O Coverage</a:t>
            </a:r>
          </a:p>
          <a:p>
            <a:pPr marL="285750" indent="-285750">
              <a:buFont typeface="Arial" panose="020B0604020202020204" pitchFamily="34" charset="0"/>
              <a:buChar char="•"/>
            </a:pPr>
            <a:r>
              <a:rPr lang="en-US" dirty="0">
                <a:latin typeface="Lato" panose="020F0502020204030203" pitchFamily="34" charset="0"/>
              </a:rPr>
              <a:t>Exciting Promotions On Various Products</a:t>
            </a:r>
          </a:p>
          <a:p>
            <a:pPr marL="285750" indent="-285750">
              <a:buFont typeface="Arial" panose="020B0604020202020204" pitchFamily="34" charset="0"/>
              <a:buChar char="•"/>
            </a:pPr>
            <a:r>
              <a:rPr lang="en-US" dirty="0" err="1">
                <a:latin typeface="Lato" panose="020F0502020204030203" pitchFamily="34" charset="0"/>
              </a:rPr>
              <a:t>CareOptions</a:t>
            </a:r>
            <a:r>
              <a:rPr lang="en-US" dirty="0">
                <a:latin typeface="Lato" panose="020F0502020204030203" pitchFamily="34" charset="0"/>
              </a:rPr>
              <a:t> Health and Wellness Hub</a:t>
            </a:r>
          </a:p>
        </p:txBody>
      </p:sp>
      <p:cxnSp>
        <p:nvCxnSpPr>
          <p:cNvPr id="4" name="Straight Connector 3"/>
          <p:cNvCxnSpPr/>
          <p:nvPr/>
        </p:nvCxnSpPr>
        <p:spPr>
          <a:xfrm>
            <a:off x="7078133" y="1049846"/>
            <a:ext cx="16934" cy="43010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968712" y="5586131"/>
            <a:ext cx="4263988" cy="707886"/>
          </a:xfrm>
          <a:prstGeom prst="rect">
            <a:avLst/>
          </a:prstGeom>
          <a:noFill/>
        </p:spPr>
        <p:txBody>
          <a:bodyPr wrap="none" rtlCol="0">
            <a:spAutoFit/>
          </a:bodyPr>
          <a:lstStyle/>
          <a:p>
            <a:pPr algn="ctr"/>
            <a:r>
              <a:rPr lang="en-US" sz="4000" b="1" i="1" dirty="0"/>
              <a:t>Coronavirus 6-Pack</a:t>
            </a:r>
            <a:endParaRPr lang="en-US" sz="4000" dirty="0"/>
          </a:p>
        </p:txBody>
      </p:sp>
      <p:sp>
        <p:nvSpPr>
          <p:cNvPr id="19" name="Rectangle 18"/>
          <p:cNvSpPr/>
          <p:nvPr/>
        </p:nvSpPr>
        <p:spPr>
          <a:xfrm>
            <a:off x="-117566" y="5225142"/>
            <a:ext cx="12448903" cy="206489"/>
          </a:xfrm>
          <a:prstGeom prst="rect">
            <a:avLst/>
          </a:prstGeom>
          <a:solidFill>
            <a:srgbClr val="00B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1CD431B5-5EB5-407D-92B7-7C43071FB571}"/>
              </a:ext>
            </a:extLst>
          </p:cNvPr>
          <p:cNvSpPr txBox="1"/>
          <p:nvPr/>
        </p:nvSpPr>
        <p:spPr>
          <a:xfrm>
            <a:off x="1292235" y="2102686"/>
            <a:ext cx="4469044" cy="1692771"/>
          </a:xfrm>
          <a:prstGeom prst="rect">
            <a:avLst/>
          </a:prstGeom>
          <a:noFill/>
        </p:spPr>
        <p:txBody>
          <a:bodyPr wrap="none" rtlCol="0">
            <a:spAutoFit/>
          </a:bodyPr>
          <a:lstStyle/>
          <a:p>
            <a:pPr algn="ctr"/>
            <a:r>
              <a:rPr lang="en-US" sz="7200" dirty="0">
                <a:latin typeface="Lato" panose="020F0502020204030203" pitchFamily="34" charset="0"/>
              </a:rPr>
              <a:t>WELCOME!</a:t>
            </a:r>
          </a:p>
          <a:p>
            <a:pPr algn="ctr"/>
            <a:r>
              <a:rPr lang="en-US" sz="3200" dirty="0">
                <a:latin typeface="Lato" panose="020F0502020204030203" pitchFamily="34" charset="0"/>
              </a:rPr>
              <a:t>Thank you for joining us!</a:t>
            </a:r>
          </a:p>
        </p:txBody>
      </p:sp>
      <p:sp>
        <p:nvSpPr>
          <p:cNvPr id="12" name="TextBox 11">
            <a:extLst>
              <a:ext uri="{FF2B5EF4-FFF2-40B4-BE49-F238E27FC236}">
                <a16:creationId xmlns:a16="http://schemas.microsoft.com/office/drawing/2014/main" id="{6F8A3A41-50C1-4813-A036-FEB313DEB701}"/>
              </a:ext>
            </a:extLst>
          </p:cNvPr>
          <p:cNvSpPr txBox="1"/>
          <p:nvPr/>
        </p:nvSpPr>
        <p:spPr>
          <a:xfrm>
            <a:off x="14288" y="3947072"/>
            <a:ext cx="7010397" cy="954107"/>
          </a:xfrm>
          <a:prstGeom prst="rect">
            <a:avLst/>
          </a:prstGeom>
          <a:noFill/>
        </p:spPr>
        <p:txBody>
          <a:bodyPr wrap="square" rtlCol="0">
            <a:spAutoFit/>
          </a:bodyPr>
          <a:lstStyle/>
          <a:p>
            <a:pPr algn="ctr"/>
            <a:r>
              <a:rPr lang="en-US" sz="2800" i="1" dirty="0">
                <a:solidFill>
                  <a:srgbClr val="FF0000"/>
                </a:solidFill>
                <a:latin typeface="Lato" panose="020F0502020204030203" pitchFamily="34" charset="0"/>
              </a:rPr>
              <a:t>For audio, use your computer’s speakers,</a:t>
            </a:r>
          </a:p>
          <a:p>
            <a:pPr algn="ctr"/>
            <a:r>
              <a:rPr lang="en-US" sz="2800" i="1" dirty="0">
                <a:solidFill>
                  <a:srgbClr val="FF0000"/>
                </a:solidFill>
                <a:latin typeface="Lato" panose="020F0502020204030203" pitchFamily="34" charset="0"/>
              </a:rPr>
              <a:t>OR dial in using the number on your screen.</a:t>
            </a:r>
          </a:p>
        </p:txBody>
      </p:sp>
      <p:pic>
        <p:nvPicPr>
          <p:cNvPr id="13" name="Picture 12">
            <a:extLst>
              <a:ext uri="{FF2B5EF4-FFF2-40B4-BE49-F238E27FC236}">
                <a16:creationId xmlns:a16="http://schemas.microsoft.com/office/drawing/2014/main" id="{7B2FB734-39FB-4663-8740-5E7D1EA6A1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8716" y="123808"/>
            <a:ext cx="4258835" cy="1449498"/>
          </a:xfrm>
          <a:prstGeom prst="rect">
            <a:avLst/>
          </a:prstGeom>
        </p:spPr>
      </p:pic>
    </p:spTree>
    <p:extLst>
      <p:ext uri="{BB962C8B-B14F-4D97-AF65-F5344CB8AC3E}">
        <p14:creationId xmlns:p14="http://schemas.microsoft.com/office/powerpoint/2010/main" val="1981653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82">
            <a:extLst>
              <a:ext uri="{FF2B5EF4-FFF2-40B4-BE49-F238E27FC236}">
                <a16:creationId xmlns:a16="http://schemas.microsoft.com/office/drawing/2014/main" id="{EE60CEC3-57F3-46D4-B4B0-2203D393F4DE}"/>
              </a:ext>
            </a:extLst>
          </p:cNvPr>
          <p:cNvSpPr/>
          <p:nvPr/>
        </p:nvSpPr>
        <p:spPr>
          <a:xfrm>
            <a:off x="0" y="-113870"/>
            <a:ext cx="12319462" cy="396503"/>
          </a:xfrm>
          <a:prstGeom prst="rect">
            <a:avLst/>
          </a:prstGeom>
          <a:solidFill>
            <a:srgbClr val="1A4D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84" name="Rectangle 83">
            <a:extLst>
              <a:ext uri="{FF2B5EF4-FFF2-40B4-BE49-F238E27FC236}">
                <a16:creationId xmlns:a16="http://schemas.microsoft.com/office/drawing/2014/main" id="{8EAE6992-6240-4119-BFBF-B986E40268CF}"/>
              </a:ext>
            </a:extLst>
          </p:cNvPr>
          <p:cNvSpPr/>
          <p:nvPr/>
        </p:nvSpPr>
        <p:spPr>
          <a:xfrm>
            <a:off x="-116377" y="6400801"/>
            <a:ext cx="12502342" cy="457199"/>
          </a:xfrm>
          <a:prstGeom prst="rect">
            <a:avLst/>
          </a:prstGeom>
          <a:solidFill>
            <a:srgbClr val="1A4D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87" name="TextBox 86">
            <a:extLst>
              <a:ext uri="{FF2B5EF4-FFF2-40B4-BE49-F238E27FC236}">
                <a16:creationId xmlns:a16="http://schemas.microsoft.com/office/drawing/2014/main" id="{890F7409-6597-49C8-A737-F110FB9866FA}"/>
              </a:ext>
            </a:extLst>
          </p:cNvPr>
          <p:cNvSpPr txBox="1"/>
          <p:nvPr/>
        </p:nvSpPr>
        <p:spPr>
          <a:xfrm>
            <a:off x="565267" y="581900"/>
            <a:ext cx="11255433" cy="615553"/>
          </a:xfrm>
          <a:prstGeom prst="rect">
            <a:avLst/>
          </a:prstGeom>
          <a:noFill/>
        </p:spPr>
        <p:txBody>
          <a:bodyPr wrap="square" rtlCol="0">
            <a:spAutoFit/>
          </a:bodyPr>
          <a:lstStyle/>
          <a:p>
            <a:r>
              <a:rPr lang="en-US" sz="3400" b="1" dirty="0">
                <a:solidFill>
                  <a:srgbClr val="2F4789"/>
                </a:solidFill>
              </a:rPr>
              <a:t>LTCi Conversation Starters</a:t>
            </a:r>
          </a:p>
        </p:txBody>
      </p:sp>
      <p:sp>
        <p:nvSpPr>
          <p:cNvPr id="6" name="TextBox 5">
            <a:extLst>
              <a:ext uri="{FF2B5EF4-FFF2-40B4-BE49-F238E27FC236}">
                <a16:creationId xmlns:a16="http://schemas.microsoft.com/office/drawing/2014/main" id="{1CDA0247-37DB-49C5-91DD-B4602FDF0B81}"/>
              </a:ext>
            </a:extLst>
          </p:cNvPr>
          <p:cNvSpPr txBox="1"/>
          <p:nvPr/>
        </p:nvSpPr>
        <p:spPr>
          <a:xfrm>
            <a:off x="698269" y="1280178"/>
            <a:ext cx="11188931" cy="5078313"/>
          </a:xfrm>
          <a:prstGeom prst="rect">
            <a:avLst/>
          </a:prstGeom>
          <a:noFill/>
        </p:spPr>
        <p:txBody>
          <a:bodyPr wrap="square" rtlCol="0">
            <a:spAutoFit/>
          </a:bodyPr>
          <a:lstStyle/>
          <a:p>
            <a:pPr marL="285750" indent="-285750">
              <a:buFont typeface="Arial" panose="020B0604020202020204" pitchFamily="34" charset="0"/>
              <a:buChar char="•"/>
            </a:pPr>
            <a:r>
              <a:rPr lang="en-US" dirty="0"/>
              <a:t>Were you able to celebrate [recent holiday and/or birthday] with family or friends?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Have you tried doing zoom meetings with family, and what was that like for you?</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Are you or anyone you know struggling with the limits on social gatherings? Would you want to talk more about it?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Because of the pandemic, have you tried getting your groceries delivered? Or have you tried the pick-up options at the store?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Does your pharmacy offer safe options for pick-up, like drive-through, delivery, or to bring your medication(s) out to your car?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Do you have any family or loved ones in a Nursing Home or care facility? </a:t>
            </a:r>
            <a:br>
              <a:rPr lang="en-US" dirty="0"/>
            </a:br>
            <a:r>
              <a:rPr lang="en-US" dirty="0"/>
              <a:t>-  Has that person expressed their frustrations about feeling so isolated?</a:t>
            </a:r>
            <a:br>
              <a:rPr lang="en-US" dirty="0"/>
            </a:br>
            <a:endParaRPr lang="en-US" dirty="0"/>
          </a:p>
          <a:p>
            <a:pPr marL="285750" indent="-285750">
              <a:buFont typeface="Arial" panose="020B0604020202020204" pitchFamily="34" charset="0"/>
              <a:buChar char="•"/>
            </a:pPr>
            <a:r>
              <a:rPr lang="en-US" dirty="0"/>
              <a:t>Share a personal story about window-visiting a loved one in a facility and ask if they have an experience they would like to share.</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272081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566" y="-100086"/>
            <a:ext cx="12448903" cy="1878085"/>
          </a:xfrm>
          <a:prstGeom prst="rect">
            <a:avLst/>
          </a:prstGeom>
          <a:solidFill>
            <a:srgbClr val="1A4D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534570" y="62958"/>
            <a:ext cx="7501160" cy="646331"/>
          </a:xfrm>
          <a:prstGeom prst="rect">
            <a:avLst/>
          </a:prstGeom>
          <a:noFill/>
        </p:spPr>
        <p:txBody>
          <a:bodyPr wrap="square" rtlCol="0">
            <a:spAutoFit/>
          </a:bodyPr>
          <a:lstStyle/>
          <a:p>
            <a:pPr algn="r"/>
            <a:r>
              <a:rPr lang="en-US" i="1" dirty="0">
                <a:solidFill>
                  <a:schemeClr val="bg1"/>
                </a:solidFill>
                <a:latin typeface="Lato" panose="020F0502020204030203" pitchFamily="34" charset="0"/>
                <a:cs typeface="Latha" panose="020B0604020202020204" pitchFamily="34" charset="0"/>
              </a:rPr>
              <a:t>Not Contracted Yet?   Call us today to boost YOUR sales! </a:t>
            </a:r>
            <a:r>
              <a:rPr lang="en-US" dirty="0">
                <a:solidFill>
                  <a:schemeClr val="bg1"/>
                </a:solidFill>
                <a:latin typeface="Lato" panose="020F0502020204030203" pitchFamily="34" charset="0"/>
                <a:cs typeface="Latha" panose="020B0604020202020204" pitchFamily="34" charset="0"/>
              </a:rPr>
              <a:t> </a:t>
            </a:r>
            <a:r>
              <a:rPr lang="en-US" b="1" dirty="0">
                <a:solidFill>
                  <a:schemeClr val="bg1"/>
                </a:solidFill>
                <a:latin typeface="Lato" panose="020F0502020204030203" pitchFamily="34" charset="0"/>
                <a:cs typeface="Latha" panose="020B0604020202020204" pitchFamily="34" charset="0"/>
              </a:rPr>
              <a:t>800-842-7799</a:t>
            </a:r>
          </a:p>
          <a:p>
            <a:pPr algn="r"/>
            <a:r>
              <a:rPr lang="en-US" u="sng" dirty="0">
                <a:solidFill>
                  <a:schemeClr val="bg1"/>
                </a:solidFill>
                <a:latin typeface="Lato" panose="020F0502020204030203" pitchFamily="34" charset="0"/>
                <a:cs typeface="Latha" panose="020B0604020202020204" pitchFamily="34" charset="0"/>
              </a:rPr>
              <a:t>marketing@goldencareusa.com</a:t>
            </a:r>
            <a:r>
              <a:rPr lang="en-US" dirty="0">
                <a:solidFill>
                  <a:schemeClr val="bg1"/>
                </a:solidFill>
                <a:latin typeface="Lato" panose="020F0502020204030203" pitchFamily="34" charset="0"/>
                <a:cs typeface="Latha" panose="020B0604020202020204" pitchFamily="34" charset="0"/>
              </a:rPr>
              <a:t> | </a:t>
            </a:r>
            <a:r>
              <a:rPr lang="en-US" u="sng" dirty="0">
                <a:solidFill>
                  <a:schemeClr val="bg1"/>
                </a:solidFill>
                <a:latin typeface="Lato" panose="020F0502020204030203" pitchFamily="34" charset="0"/>
                <a:cs typeface="Latha" panose="020B0604020202020204" pitchFamily="34" charset="0"/>
              </a:rPr>
              <a:t>www.goldencareagent.com</a:t>
            </a:r>
          </a:p>
        </p:txBody>
      </p:sp>
      <p:sp>
        <p:nvSpPr>
          <p:cNvPr id="7" name="TextBox 6"/>
          <p:cNvSpPr txBox="1"/>
          <p:nvPr/>
        </p:nvSpPr>
        <p:spPr>
          <a:xfrm>
            <a:off x="7345018" y="1150435"/>
            <a:ext cx="6091030" cy="3847207"/>
          </a:xfrm>
          <a:prstGeom prst="rect">
            <a:avLst/>
          </a:prstGeom>
          <a:noFill/>
        </p:spPr>
        <p:txBody>
          <a:bodyPr wrap="square" rtlCol="0">
            <a:spAutoFit/>
          </a:bodyPr>
          <a:lstStyle/>
          <a:p>
            <a:r>
              <a:rPr lang="en-US" sz="3200" dirty="0">
                <a:solidFill>
                  <a:schemeClr val="bg1"/>
                </a:solidFill>
                <a:latin typeface="Lato" panose="020F0502020204030203" pitchFamily="34" charset="0"/>
              </a:rPr>
              <a:t>Why GoldenCare?</a:t>
            </a:r>
          </a:p>
          <a:p>
            <a:endParaRPr lang="en-US" sz="2800" dirty="0">
              <a:latin typeface="Lato" panose="020F0502020204030203" pitchFamily="34" charset="0"/>
            </a:endParaRPr>
          </a:p>
          <a:p>
            <a:pPr marL="285750" indent="-285750">
              <a:buFont typeface="Arial" panose="020B0604020202020204" pitchFamily="34" charset="0"/>
              <a:buChar char="•"/>
            </a:pPr>
            <a:r>
              <a:rPr lang="en-US" dirty="0">
                <a:latin typeface="Lato" panose="020F0502020204030203" pitchFamily="34" charset="0"/>
              </a:rPr>
              <a:t>Perfect Portfolio of Products</a:t>
            </a:r>
          </a:p>
          <a:p>
            <a:pPr marL="285750" indent="-285750">
              <a:buFont typeface="Arial" panose="020B0604020202020204" pitchFamily="34" charset="0"/>
              <a:buChar char="•"/>
            </a:pPr>
            <a:r>
              <a:rPr lang="en-US" dirty="0">
                <a:latin typeface="Lato" panose="020F0502020204030203" pitchFamily="34" charset="0"/>
              </a:rPr>
              <a:t>Superior, Personal Backend Support</a:t>
            </a:r>
          </a:p>
          <a:p>
            <a:pPr marL="285750" indent="-285750">
              <a:buFont typeface="Arial" panose="020B0604020202020204" pitchFamily="34" charset="0"/>
              <a:buChar char="•"/>
            </a:pPr>
            <a:r>
              <a:rPr lang="en-US" dirty="0">
                <a:latin typeface="Lato" panose="020F0502020204030203" pitchFamily="34" charset="0"/>
              </a:rPr>
              <a:t>Product and Sales Training</a:t>
            </a:r>
          </a:p>
          <a:p>
            <a:pPr marL="285750" indent="-285750">
              <a:buFont typeface="Arial" panose="020B0604020202020204" pitchFamily="34" charset="0"/>
              <a:buChar char="•"/>
            </a:pPr>
            <a:r>
              <a:rPr lang="en-US" dirty="0">
                <a:latin typeface="Lato" panose="020F0502020204030203" pitchFamily="34" charset="0"/>
              </a:rPr>
              <a:t>LTC CEO Selling Tools Software</a:t>
            </a:r>
          </a:p>
          <a:p>
            <a:pPr marL="285750" indent="-285750">
              <a:buFont typeface="Arial" panose="020B0604020202020204" pitchFamily="34" charset="0"/>
              <a:buChar char="•"/>
            </a:pPr>
            <a:r>
              <a:rPr lang="en-US" dirty="0">
                <a:latin typeface="Lato" panose="020F0502020204030203" pitchFamily="34" charset="0"/>
              </a:rPr>
              <a:t>GoldenCare Rewards Program</a:t>
            </a:r>
          </a:p>
          <a:p>
            <a:pPr marL="285750" indent="-285750">
              <a:buFont typeface="Arial" panose="020B0604020202020204" pitchFamily="34" charset="0"/>
              <a:buChar char="•"/>
            </a:pPr>
            <a:r>
              <a:rPr lang="en-US" dirty="0">
                <a:latin typeface="Lato" panose="020F0502020204030203" pitchFamily="34" charset="0"/>
              </a:rPr>
              <a:t>CSG Actuarial Comparison Tools</a:t>
            </a:r>
          </a:p>
          <a:p>
            <a:pPr marL="285750" indent="-285750">
              <a:buFont typeface="Arial" panose="020B0604020202020204" pitchFamily="34" charset="0"/>
              <a:buChar char="•"/>
            </a:pPr>
            <a:r>
              <a:rPr lang="en-US" dirty="0" err="1">
                <a:latin typeface="Lato" panose="020F0502020204030203" pitchFamily="34" charset="0"/>
              </a:rPr>
              <a:t>StrateCision</a:t>
            </a:r>
            <a:r>
              <a:rPr lang="en-US" dirty="0">
                <a:latin typeface="Lato" panose="020F0502020204030203" pitchFamily="34" charset="0"/>
              </a:rPr>
              <a:t> Comparison Tools</a:t>
            </a:r>
          </a:p>
          <a:p>
            <a:pPr marL="285750" indent="-285750">
              <a:buFont typeface="Arial" panose="020B0604020202020204" pitchFamily="34" charset="0"/>
              <a:buChar char="•"/>
            </a:pPr>
            <a:r>
              <a:rPr lang="en-US" dirty="0">
                <a:latin typeface="Lato" panose="020F0502020204030203" pitchFamily="34" charset="0"/>
              </a:rPr>
              <a:t>Discounted E&amp;O Coverage</a:t>
            </a:r>
          </a:p>
          <a:p>
            <a:pPr marL="285750" indent="-285750">
              <a:buFont typeface="Arial" panose="020B0604020202020204" pitchFamily="34" charset="0"/>
              <a:buChar char="•"/>
            </a:pPr>
            <a:r>
              <a:rPr lang="en-US" dirty="0">
                <a:latin typeface="Lato" panose="020F0502020204030203" pitchFamily="34" charset="0"/>
              </a:rPr>
              <a:t>Exciting Promotions On Various Products</a:t>
            </a:r>
          </a:p>
          <a:p>
            <a:pPr marL="285750" indent="-285750">
              <a:buFont typeface="Arial" panose="020B0604020202020204" pitchFamily="34" charset="0"/>
              <a:buChar char="•"/>
            </a:pPr>
            <a:r>
              <a:rPr lang="en-US" dirty="0" err="1">
                <a:latin typeface="Lato" panose="020F0502020204030203" pitchFamily="34" charset="0"/>
              </a:rPr>
              <a:t>CareOptions</a:t>
            </a:r>
            <a:r>
              <a:rPr lang="en-US" dirty="0">
                <a:latin typeface="Lato" panose="020F0502020204030203" pitchFamily="34" charset="0"/>
              </a:rPr>
              <a:t> Health and Wellness Hub</a:t>
            </a:r>
          </a:p>
        </p:txBody>
      </p:sp>
      <p:cxnSp>
        <p:nvCxnSpPr>
          <p:cNvPr id="4" name="Straight Connector 3"/>
          <p:cNvCxnSpPr/>
          <p:nvPr/>
        </p:nvCxnSpPr>
        <p:spPr>
          <a:xfrm>
            <a:off x="7078133" y="1049846"/>
            <a:ext cx="16934" cy="43010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968678" y="5586131"/>
            <a:ext cx="4263988" cy="707886"/>
          </a:xfrm>
          <a:prstGeom prst="rect">
            <a:avLst/>
          </a:prstGeom>
          <a:noFill/>
        </p:spPr>
        <p:txBody>
          <a:bodyPr wrap="none" rtlCol="0">
            <a:spAutoFit/>
          </a:bodyPr>
          <a:lstStyle/>
          <a:p>
            <a:pPr algn="ctr"/>
            <a:r>
              <a:rPr lang="en-US" sz="4000" b="1" i="1" dirty="0"/>
              <a:t>Coronavirus 6-Pack</a:t>
            </a:r>
            <a:endParaRPr lang="en-US" sz="4000" dirty="0"/>
          </a:p>
        </p:txBody>
      </p:sp>
      <p:sp>
        <p:nvSpPr>
          <p:cNvPr id="17" name="TextBox 16"/>
          <p:cNvSpPr txBox="1"/>
          <p:nvPr/>
        </p:nvSpPr>
        <p:spPr>
          <a:xfrm>
            <a:off x="1144739" y="1876190"/>
            <a:ext cx="4831772" cy="1754326"/>
          </a:xfrm>
          <a:prstGeom prst="rect">
            <a:avLst/>
          </a:prstGeom>
          <a:noFill/>
        </p:spPr>
        <p:txBody>
          <a:bodyPr wrap="none" rtlCol="0">
            <a:spAutoFit/>
          </a:bodyPr>
          <a:lstStyle/>
          <a:p>
            <a:pPr algn="ctr"/>
            <a:r>
              <a:rPr lang="en-US" sz="5400" i="1" dirty="0">
                <a:latin typeface="Lato" panose="020F0502020204030203" pitchFamily="34" charset="0"/>
              </a:rPr>
              <a:t>Thank you for</a:t>
            </a:r>
          </a:p>
          <a:p>
            <a:pPr algn="ctr"/>
            <a:r>
              <a:rPr lang="en-US" sz="5400" i="1" dirty="0">
                <a:latin typeface="Lato" panose="020F0502020204030203" pitchFamily="34" charset="0"/>
              </a:rPr>
              <a:t>joining us today!</a:t>
            </a:r>
          </a:p>
        </p:txBody>
      </p:sp>
      <p:sp>
        <p:nvSpPr>
          <p:cNvPr id="18" name="TextBox 17"/>
          <p:cNvSpPr txBox="1"/>
          <p:nvPr/>
        </p:nvSpPr>
        <p:spPr>
          <a:xfrm>
            <a:off x="178075" y="3721646"/>
            <a:ext cx="6734771" cy="1354217"/>
          </a:xfrm>
          <a:prstGeom prst="rect">
            <a:avLst/>
          </a:prstGeom>
          <a:noFill/>
        </p:spPr>
        <p:txBody>
          <a:bodyPr wrap="square" rtlCol="0">
            <a:spAutoFit/>
          </a:bodyPr>
          <a:lstStyle/>
          <a:p>
            <a:pPr algn="ctr"/>
            <a:r>
              <a:rPr lang="en-US" sz="2400" i="1" dirty="0">
                <a:latin typeface="Lato" panose="020F0502020204030203" pitchFamily="34" charset="0"/>
              </a:rPr>
              <a:t>For attending, we will send the CE Voucher, copy</a:t>
            </a:r>
          </a:p>
          <a:p>
            <a:pPr algn="ctr"/>
            <a:r>
              <a:rPr lang="en-US" sz="2400" i="1" dirty="0">
                <a:latin typeface="Lato" panose="020F0502020204030203" pitchFamily="34" charset="0"/>
              </a:rPr>
              <a:t>of these presentation slides, and more!</a:t>
            </a:r>
          </a:p>
          <a:p>
            <a:pPr algn="ctr"/>
            <a:endParaRPr lang="en-US" sz="1000" i="1" dirty="0">
              <a:latin typeface="Lato" panose="020F0502020204030203" pitchFamily="34" charset="0"/>
            </a:endParaRPr>
          </a:p>
          <a:p>
            <a:pPr algn="ctr"/>
            <a:r>
              <a:rPr lang="en-US" sz="2400" i="1" dirty="0">
                <a:latin typeface="Lato" panose="020F0502020204030203" pitchFamily="34" charset="0"/>
              </a:rPr>
              <a:t>Watch your inbox for our email!</a:t>
            </a:r>
          </a:p>
        </p:txBody>
      </p:sp>
      <p:sp>
        <p:nvSpPr>
          <p:cNvPr id="19" name="Rectangle 18"/>
          <p:cNvSpPr/>
          <p:nvPr/>
        </p:nvSpPr>
        <p:spPr>
          <a:xfrm>
            <a:off x="-117566" y="5225142"/>
            <a:ext cx="12448903" cy="206489"/>
          </a:xfrm>
          <a:prstGeom prst="rect">
            <a:avLst/>
          </a:prstGeom>
          <a:solidFill>
            <a:srgbClr val="00B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DFE53F5-C293-4CF7-9927-6605B62F26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8716" y="123808"/>
            <a:ext cx="4258835" cy="1449498"/>
          </a:xfrm>
          <a:prstGeom prst="rect">
            <a:avLst/>
          </a:prstGeom>
        </p:spPr>
      </p:pic>
    </p:spTree>
    <p:extLst>
      <p:ext uri="{BB962C8B-B14F-4D97-AF65-F5344CB8AC3E}">
        <p14:creationId xmlns:p14="http://schemas.microsoft.com/office/powerpoint/2010/main" val="3964062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10;&#10;Description automatically generated">
            <a:extLst>
              <a:ext uri="{FF2B5EF4-FFF2-40B4-BE49-F238E27FC236}">
                <a16:creationId xmlns:a16="http://schemas.microsoft.com/office/drawing/2014/main" id="{AD5B2530-376C-4B1A-B645-0489982789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4389120"/>
          </a:xfrm>
          <a:prstGeom prst="rect">
            <a:avLst/>
          </a:prstGeom>
        </p:spPr>
      </p:pic>
      <p:sp>
        <p:nvSpPr>
          <p:cNvPr id="9" name="TextBox 8">
            <a:extLst>
              <a:ext uri="{FF2B5EF4-FFF2-40B4-BE49-F238E27FC236}">
                <a16:creationId xmlns:a16="http://schemas.microsoft.com/office/drawing/2014/main" id="{E8E424B0-BC31-49D9-84A0-C85FC0E579B7}"/>
              </a:ext>
            </a:extLst>
          </p:cNvPr>
          <p:cNvSpPr txBox="1"/>
          <p:nvPr/>
        </p:nvSpPr>
        <p:spPr>
          <a:xfrm>
            <a:off x="4821381" y="1431525"/>
            <a:ext cx="6149697" cy="4832092"/>
          </a:xfrm>
          <a:prstGeom prst="rect">
            <a:avLst/>
          </a:prstGeom>
          <a:noFill/>
        </p:spPr>
        <p:txBody>
          <a:bodyPr wrap="square" rtlCol="0">
            <a:spAutoFit/>
          </a:bodyPr>
          <a:lstStyle/>
          <a:p>
            <a:pPr marL="457200" indent="-457200">
              <a:buFont typeface="Arial" panose="020B0604020202020204" pitchFamily="34" charset="0"/>
              <a:buChar char="•"/>
            </a:pPr>
            <a:r>
              <a:rPr lang="en-US" sz="2800" i="1" dirty="0">
                <a:solidFill>
                  <a:srgbClr val="000000"/>
                </a:solidFill>
              </a:rPr>
              <a:t>Coronavirus &amp; Long-Term Care White Paper, Margie Barrie</a:t>
            </a:r>
          </a:p>
          <a:p>
            <a:pPr marL="457200" indent="-457200">
              <a:buFont typeface="Arial" panose="020B0604020202020204" pitchFamily="34" charset="0"/>
              <a:buChar char="•"/>
            </a:pPr>
            <a:r>
              <a:rPr lang="en-US" sz="2800" i="1" dirty="0">
                <a:solidFill>
                  <a:srgbClr val="000000"/>
                </a:solidFill>
              </a:rPr>
              <a:t>LTC Expert Insights: Stephen A. Moses Article, Video &amp; Handout</a:t>
            </a:r>
          </a:p>
          <a:p>
            <a:pPr marL="457200" indent="-457200">
              <a:buFont typeface="Arial" panose="020B0604020202020204" pitchFamily="34" charset="0"/>
              <a:buChar char="•"/>
            </a:pPr>
            <a:r>
              <a:rPr lang="en-US" sz="2800" i="1" dirty="0">
                <a:solidFill>
                  <a:srgbClr val="000000"/>
                </a:solidFill>
              </a:rPr>
              <a:t>Statistics on the impact coronavirus has had on Nursing Homes and receiving care</a:t>
            </a:r>
          </a:p>
          <a:p>
            <a:pPr marL="457200" indent="-457200">
              <a:buFont typeface="Arial" panose="020B0604020202020204" pitchFamily="34" charset="0"/>
              <a:buChar char="•"/>
            </a:pPr>
            <a:r>
              <a:rPr lang="en-US" sz="2800" i="1" dirty="0">
                <a:solidFill>
                  <a:srgbClr val="000000"/>
                </a:solidFill>
              </a:rPr>
              <a:t>Underwriting ramifications</a:t>
            </a:r>
          </a:p>
          <a:p>
            <a:pPr marL="457200" indent="-457200">
              <a:buFont typeface="Arial" panose="020B0604020202020204" pitchFamily="34" charset="0"/>
              <a:buChar char="•"/>
            </a:pPr>
            <a:r>
              <a:rPr lang="en-US" sz="2800" i="1" dirty="0">
                <a:solidFill>
                  <a:srgbClr val="000000"/>
                </a:solidFill>
              </a:rPr>
              <a:t>Scripts to help you address client concerns and close more sales!</a:t>
            </a:r>
          </a:p>
          <a:p>
            <a:pPr marL="457200" indent="-457200">
              <a:buFont typeface="Arial" panose="020B0604020202020204" pitchFamily="34" charset="0"/>
              <a:buChar char="•"/>
            </a:pPr>
            <a:r>
              <a:rPr lang="en-US" sz="2800" i="1" dirty="0">
                <a:solidFill>
                  <a:srgbClr val="000000"/>
                </a:solidFill>
              </a:rPr>
              <a:t>Conversation starters</a:t>
            </a:r>
          </a:p>
        </p:txBody>
      </p:sp>
      <p:sp>
        <p:nvSpPr>
          <p:cNvPr id="10" name="Rectangle 9">
            <a:extLst>
              <a:ext uri="{FF2B5EF4-FFF2-40B4-BE49-F238E27FC236}">
                <a16:creationId xmlns:a16="http://schemas.microsoft.com/office/drawing/2014/main" id="{E66A6B59-2A76-4CD2-9603-5041C15CEF2F}"/>
              </a:ext>
            </a:extLst>
          </p:cNvPr>
          <p:cNvSpPr/>
          <p:nvPr/>
        </p:nvSpPr>
        <p:spPr>
          <a:xfrm>
            <a:off x="-116377" y="6400801"/>
            <a:ext cx="12502342" cy="457199"/>
          </a:xfrm>
          <a:prstGeom prst="rect">
            <a:avLst/>
          </a:prstGeom>
          <a:solidFill>
            <a:srgbClr val="1A4D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pic>
        <p:nvPicPr>
          <p:cNvPr id="3" name="Picture 2">
            <a:extLst>
              <a:ext uri="{FF2B5EF4-FFF2-40B4-BE49-F238E27FC236}">
                <a16:creationId xmlns:a16="http://schemas.microsoft.com/office/drawing/2014/main" id="{88403CD6-C45C-4359-83B6-04AA563627D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98835" y="1229523"/>
            <a:ext cx="3414521" cy="4722377"/>
          </a:xfrm>
          <a:prstGeom prst="rect">
            <a:avLst/>
          </a:prstGeom>
        </p:spPr>
      </p:pic>
      <p:sp>
        <p:nvSpPr>
          <p:cNvPr id="5" name="TextBox 4">
            <a:extLst>
              <a:ext uri="{FF2B5EF4-FFF2-40B4-BE49-F238E27FC236}">
                <a16:creationId xmlns:a16="http://schemas.microsoft.com/office/drawing/2014/main" id="{E8F55AEE-924B-4C72-AE18-6416675CB055}"/>
              </a:ext>
            </a:extLst>
          </p:cNvPr>
          <p:cNvSpPr txBox="1"/>
          <p:nvPr/>
        </p:nvSpPr>
        <p:spPr>
          <a:xfrm>
            <a:off x="532015" y="199511"/>
            <a:ext cx="10706792" cy="1015663"/>
          </a:xfrm>
          <a:prstGeom prst="rect">
            <a:avLst/>
          </a:prstGeom>
          <a:noFill/>
        </p:spPr>
        <p:txBody>
          <a:bodyPr wrap="square" rtlCol="0">
            <a:spAutoFit/>
          </a:bodyPr>
          <a:lstStyle/>
          <a:p>
            <a:pPr algn="ctr"/>
            <a:r>
              <a:rPr lang="en-US" sz="6000" b="1" dirty="0" err="1">
                <a:solidFill>
                  <a:srgbClr val="C00000"/>
                </a:solidFill>
              </a:rPr>
              <a:t>GoldenCare’s</a:t>
            </a:r>
            <a:r>
              <a:rPr lang="en-US" sz="6000" b="1" dirty="0">
                <a:solidFill>
                  <a:srgbClr val="C00000"/>
                </a:solidFill>
              </a:rPr>
              <a:t> Coronavirus 6-Pack</a:t>
            </a:r>
          </a:p>
        </p:txBody>
      </p:sp>
    </p:spTree>
    <p:extLst>
      <p:ext uri="{BB962C8B-B14F-4D97-AF65-F5344CB8AC3E}">
        <p14:creationId xmlns:p14="http://schemas.microsoft.com/office/powerpoint/2010/main" val="2550575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47B436A-303B-4028-8A8B-3850571D97C4}"/>
              </a:ext>
            </a:extLst>
          </p:cNvPr>
          <p:cNvSpPr/>
          <p:nvPr/>
        </p:nvSpPr>
        <p:spPr>
          <a:xfrm>
            <a:off x="0" y="218638"/>
            <a:ext cx="12319462" cy="2064774"/>
          </a:xfrm>
          <a:prstGeom prst="rect">
            <a:avLst/>
          </a:prstGeom>
          <a:solidFill>
            <a:srgbClr val="1A4D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7" name="TextBox 6">
            <a:extLst>
              <a:ext uri="{FF2B5EF4-FFF2-40B4-BE49-F238E27FC236}">
                <a16:creationId xmlns:a16="http://schemas.microsoft.com/office/drawing/2014/main" id="{9F9425F4-2486-4B6A-950B-14BA92E1DFDE}"/>
              </a:ext>
            </a:extLst>
          </p:cNvPr>
          <p:cNvSpPr txBox="1"/>
          <p:nvPr/>
        </p:nvSpPr>
        <p:spPr>
          <a:xfrm>
            <a:off x="2726853" y="223793"/>
            <a:ext cx="6863289" cy="1938992"/>
          </a:xfrm>
          <a:prstGeom prst="rect">
            <a:avLst/>
          </a:prstGeom>
          <a:noFill/>
        </p:spPr>
        <p:txBody>
          <a:bodyPr wrap="none" rtlCol="0">
            <a:spAutoFit/>
          </a:bodyPr>
          <a:lstStyle/>
          <a:p>
            <a:pPr algn="ctr"/>
            <a:r>
              <a:rPr lang="en-US" sz="8000" b="1" i="1" dirty="0">
                <a:solidFill>
                  <a:schemeClr val="bg1"/>
                </a:solidFill>
              </a:rPr>
              <a:t>Do You Realize?</a:t>
            </a:r>
          </a:p>
          <a:p>
            <a:pPr algn="ctr"/>
            <a:r>
              <a:rPr lang="en-US" sz="4000" b="1" i="1" dirty="0">
                <a:solidFill>
                  <a:schemeClr val="bg1"/>
                </a:solidFill>
              </a:rPr>
              <a:t>Stats:</a:t>
            </a:r>
          </a:p>
        </p:txBody>
      </p:sp>
      <p:sp>
        <p:nvSpPr>
          <p:cNvPr id="8" name="TextBox 7">
            <a:extLst>
              <a:ext uri="{FF2B5EF4-FFF2-40B4-BE49-F238E27FC236}">
                <a16:creationId xmlns:a16="http://schemas.microsoft.com/office/drawing/2014/main" id="{31B9ECC7-E980-47CA-91C4-3F67B3659DE6}"/>
              </a:ext>
            </a:extLst>
          </p:cNvPr>
          <p:cNvSpPr txBox="1"/>
          <p:nvPr/>
        </p:nvSpPr>
        <p:spPr>
          <a:xfrm>
            <a:off x="482139" y="2476532"/>
            <a:ext cx="11371810" cy="2677656"/>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000000"/>
                </a:solidFill>
              </a:rPr>
              <a:t>61% of people surveyed said they would rather die than go into a Nursing Home?</a:t>
            </a:r>
          </a:p>
          <a:p>
            <a:pPr marL="285750" indent="-285750">
              <a:buFont typeface="Arial" panose="020B0604020202020204" pitchFamily="34" charset="0"/>
              <a:buChar char="•"/>
            </a:pPr>
            <a:r>
              <a:rPr lang="en-US" sz="2400" dirty="0">
                <a:solidFill>
                  <a:srgbClr val="000000"/>
                </a:solidFill>
              </a:rPr>
              <a:t>Those receiving care at home, only 3% contracted coronavirus; 1% of those people died.</a:t>
            </a:r>
          </a:p>
          <a:p>
            <a:pPr marL="285750" indent="-285750">
              <a:buFont typeface="Arial" panose="020B0604020202020204" pitchFamily="34" charset="0"/>
              <a:buChar char="•"/>
            </a:pPr>
            <a:r>
              <a:rPr lang="en-US" sz="2400" dirty="0">
                <a:solidFill>
                  <a:srgbClr val="000000"/>
                </a:solidFill>
              </a:rPr>
              <a:t>Those receiving care in a care facility, 37% contracted coronavirus; 11% died.</a:t>
            </a:r>
          </a:p>
          <a:p>
            <a:pPr marL="285750" indent="-285750">
              <a:buFont typeface="Arial" panose="020B0604020202020204" pitchFamily="34" charset="0"/>
              <a:buChar char="•"/>
            </a:pPr>
            <a:r>
              <a:rPr lang="en-US" sz="2400" dirty="0">
                <a:solidFill>
                  <a:srgbClr val="000000"/>
                </a:solidFill>
              </a:rPr>
              <a:t>In less than 3 months, over </a:t>
            </a:r>
            <a:r>
              <a:rPr lang="en-US" sz="2400" u="sng" dirty="0">
                <a:solidFill>
                  <a:srgbClr val="000000"/>
                </a:solidFill>
              </a:rPr>
              <a:t>22,000</a:t>
            </a:r>
            <a:r>
              <a:rPr lang="en-US" sz="2400" dirty="0">
                <a:solidFill>
                  <a:srgbClr val="000000"/>
                </a:solidFill>
              </a:rPr>
              <a:t> people died in a Nursing Home in CT, MA, NJ, NY and PA – as a direct result of the pandemic. </a:t>
            </a:r>
          </a:p>
          <a:p>
            <a:pPr marL="285750" indent="-285750">
              <a:buFont typeface="Arial" panose="020B0604020202020204" pitchFamily="34" charset="0"/>
              <a:buChar char="•"/>
            </a:pPr>
            <a:r>
              <a:rPr lang="en-US" sz="2400" dirty="0">
                <a:solidFill>
                  <a:srgbClr val="000000"/>
                </a:solidFill>
              </a:rPr>
              <a:t>Of the more than 14,000 Canadian deaths attributed to the pandemic (as of early January [2021]), a heartbreaking 73% were in long-term care and retirement homes.</a:t>
            </a:r>
          </a:p>
        </p:txBody>
      </p:sp>
      <p:sp>
        <p:nvSpPr>
          <p:cNvPr id="9" name="TextBox 8">
            <a:extLst>
              <a:ext uri="{FF2B5EF4-FFF2-40B4-BE49-F238E27FC236}">
                <a16:creationId xmlns:a16="http://schemas.microsoft.com/office/drawing/2014/main" id="{E8E424B0-BC31-49D9-84A0-C85FC0E579B7}"/>
              </a:ext>
            </a:extLst>
          </p:cNvPr>
          <p:cNvSpPr txBox="1"/>
          <p:nvPr/>
        </p:nvSpPr>
        <p:spPr>
          <a:xfrm>
            <a:off x="399011" y="5244011"/>
            <a:ext cx="11438312" cy="954107"/>
          </a:xfrm>
          <a:prstGeom prst="rect">
            <a:avLst/>
          </a:prstGeom>
          <a:noFill/>
        </p:spPr>
        <p:txBody>
          <a:bodyPr wrap="square" rtlCol="0">
            <a:spAutoFit/>
          </a:bodyPr>
          <a:lstStyle/>
          <a:p>
            <a:pPr algn="ctr"/>
            <a:r>
              <a:rPr lang="en-US" sz="2800" i="1" dirty="0">
                <a:solidFill>
                  <a:srgbClr val="000000"/>
                </a:solidFill>
              </a:rPr>
              <a:t>Your clients are terrified at the prospect of going into a care facility!</a:t>
            </a:r>
          </a:p>
          <a:p>
            <a:pPr algn="ctr"/>
            <a:r>
              <a:rPr lang="en-US" sz="2800" i="1" dirty="0">
                <a:solidFill>
                  <a:srgbClr val="000000"/>
                </a:solidFill>
              </a:rPr>
              <a:t>Mention LTCi as an option built to keep them OUT of the Nursing Home!</a:t>
            </a:r>
          </a:p>
        </p:txBody>
      </p:sp>
      <p:sp>
        <p:nvSpPr>
          <p:cNvPr id="10" name="Rectangle 9">
            <a:extLst>
              <a:ext uri="{FF2B5EF4-FFF2-40B4-BE49-F238E27FC236}">
                <a16:creationId xmlns:a16="http://schemas.microsoft.com/office/drawing/2014/main" id="{E66A6B59-2A76-4CD2-9603-5041C15CEF2F}"/>
              </a:ext>
            </a:extLst>
          </p:cNvPr>
          <p:cNvSpPr/>
          <p:nvPr/>
        </p:nvSpPr>
        <p:spPr>
          <a:xfrm>
            <a:off x="-116377" y="6400801"/>
            <a:ext cx="12502342" cy="457199"/>
          </a:xfrm>
          <a:prstGeom prst="rect">
            <a:avLst/>
          </a:prstGeom>
          <a:solidFill>
            <a:srgbClr val="1A4D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Tree>
    <p:extLst>
      <p:ext uri="{BB962C8B-B14F-4D97-AF65-F5344CB8AC3E}">
        <p14:creationId xmlns:p14="http://schemas.microsoft.com/office/powerpoint/2010/main" val="372825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47B436A-303B-4028-8A8B-3850571D97C4}"/>
              </a:ext>
            </a:extLst>
          </p:cNvPr>
          <p:cNvSpPr/>
          <p:nvPr/>
        </p:nvSpPr>
        <p:spPr>
          <a:xfrm>
            <a:off x="0" y="-113870"/>
            <a:ext cx="12319462" cy="396503"/>
          </a:xfrm>
          <a:prstGeom prst="rect">
            <a:avLst/>
          </a:prstGeom>
          <a:solidFill>
            <a:srgbClr val="1A4D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10" name="Rectangle 9">
            <a:extLst>
              <a:ext uri="{FF2B5EF4-FFF2-40B4-BE49-F238E27FC236}">
                <a16:creationId xmlns:a16="http://schemas.microsoft.com/office/drawing/2014/main" id="{E66A6B59-2A76-4CD2-9603-5041C15CEF2F}"/>
              </a:ext>
            </a:extLst>
          </p:cNvPr>
          <p:cNvSpPr/>
          <p:nvPr/>
        </p:nvSpPr>
        <p:spPr>
          <a:xfrm>
            <a:off x="-116377" y="6400801"/>
            <a:ext cx="12502342" cy="457199"/>
          </a:xfrm>
          <a:prstGeom prst="rect">
            <a:avLst/>
          </a:prstGeom>
          <a:solidFill>
            <a:srgbClr val="1A4D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7" name="Content Placeholder 2">
            <a:extLst>
              <a:ext uri="{FF2B5EF4-FFF2-40B4-BE49-F238E27FC236}">
                <a16:creationId xmlns:a16="http://schemas.microsoft.com/office/drawing/2014/main" id="{DF5D03EC-EDF0-4AD0-8936-907A9D83611F}"/>
              </a:ext>
            </a:extLst>
          </p:cNvPr>
          <p:cNvSpPr txBox="1">
            <a:spLocks/>
          </p:cNvSpPr>
          <p:nvPr/>
        </p:nvSpPr>
        <p:spPr>
          <a:xfrm>
            <a:off x="1984650" y="5818907"/>
            <a:ext cx="8229600" cy="58659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altLang="en-US" sz="1600" dirty="0"/>
              <a:t>Here a 78 year-old grandmother says goodbye after chatting via cell phone during a through-the-door visit at a local Assisted Living Facility. </a:t>
            </a:r>
          </a:p>
        </p:txBody>
      </p:sp>
      <p:pic>
        <p:nvPicPr>
          <p:cNvPr id="8" name="Picture 7" descr="A person sitting on a table&#10;&#10;Description automatically generated">
            <a:extLst>
              <a:ext uri="{FF2B5EF4-FFF2-40B4-BE49-F238E27FC236}">
                <a16:creationId xmlns:a16="http://schemas.microsoft.com/office/drawing/2014/main" id="{59FF8DA8-4C47-49AD-BD44-7CCD17259287}"/>
              </a:ext>
            </a:extLst>
          </p:cNvPr>
          <p:cNvPicPr>
            <a:picLocks noChangeAspect="1"/>
          </p:cNvPicPr>
          <p:nvPr/>
        </p:nvPicPr>
        <p:blipFill rotWithShape="1">
          <a:blip r:embed="rId2">
            <a:extLst>
              <a:ext uri="{28A0092B-C50C-407E-A947-70E740481C1C}">
                <a14:useLocalDpi xmlns:a14="http://schemas.microsoft.com/office/drawing/2010/main" val="0"/>
              </a:ext>
            </a:extLst>
          </a:blip>
          <a:srcRect t="5557"/>
          <a:stretch/>
        </p:blipFill>
        <p:spPr>
          <a:xfrm>
            <a:off x="2454350" y="1927293"/>
            <a:ext cx="7271547" cy="3858875"/>
          </a:xfrm>
          <a:prstGeom prst="rect">
            <a:avLst/>
          </a:prstGeom>
        </p:spPr>
      </p:pic>
      <p:sp>
        <p:nvSpPr>
          <p:cNvPr id="11" name="Content Placeholder 2">
            <a:extLst>
              <a:ext uri="{FF2B5EF4-FFF2-40B4-BE49-F238E27FC236}">
                <a16:creationId xmlns:a16="http://schemas.microsoft.com/office/drawing/2014/main" id="{EC92FE61-5088-471F-A415-3410C20852A9}"/>
              </a:ext>
            </a:extLst>
          </p:cNvPr>
          <p:cNvSpPr txBox="1">
            <a:spLocks/>
          </p:cNvSpPr>
          <p:nvPr/>
        </p:nvSpPr>
        <p:spPr>
          <a:xfrm>
            <a:off x="1546169" y="386039"/>
            <a:ext cx="9143999" cy="1265207"/>
          </a:xfrm>
          <a:prstGeom prst="rect">
            <a:avLst/>
          </a:prstGeom>
        </p:spPr>
        <p:txBody>
          <a:bodyPr/>
          <a:lstStyle>
            <a:lvl1pPr marL="171450" indent="-171450" algn="l" defTabSz="685800" rtl="0" eaLnBrk="1" latinLnBrk="0" hangingPunct="1">
              <a:lnSpc>
                <a:spcPct val="90000"/>
              </a:lnSpc>
              <a:spcBef>
                <a:spcPts val="750"/>
              </a:spcBef>
              <a:buFont typeface="Wingdings" panose="05000000000000000000" pitchFamily="2"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Wingdings" panose="05000000000000000000" pitchFamily="2" charset="2"/>
              <a:buNone/>
            </a:pPr>
            <a:r>
              <a:rPr lang="en-US" altLang="en-US" sz="4800" b="1" i="1" dirty="0"/>
              <a:t>Let’s Face It, Clients Are TERRIFIED They’ll End Up In A Nursing Home!</a:t>
            </a:r>
          </a:p>
        </p:txBody>
      </p:sp>
    </p:spTree>
    <p:extLst>
      <p:ext uri="{BB962C8B-B14F-4D97-AF65-F5344CB8AC3E}">
        <p14:creationId xmlns:p14="http://schemas.microsoft.com/office/powerpoint/2010/main" val="947829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82">
            <a:extLst>
              <a:ext uri="{FF2B5EF4-FFF2-40B4-BE49-F238E27FC236}">
                <a16:creationId xmlns:a16="http://schemas.microsoft.com/office/drawing/2014/main" id="{EE60CEC3-57F3-46D4-B4B0-2203D393F4DE}"/>
              </a:ext>
            </a:extLst>
          </p:cNvPr>
          <p:cNvSpPr/>
          <p:nvPr/>
        </p:nvSpPr>
        <p:spPr>
          <a:xfrm>
            <a:off x="0" y="-113870"/>
            <a:ext cx="12319462" cy="396503"/>
          </a:xfrm>
          <a:prstGeom prst="rect">
            <a:avLst/>
          </a:prstGeom>
          <a:solidFill>
            <a:srgbClr val="1A4D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84" name="Rectangle 83">
            <a:extLst>
              <a:ext uri="{FF2B5EF4-FFF2-40B4-BE49-F238E27FC236}">
                <a16:creationId xmlns:a16="http://schemas.microsoft.com/office/drawing/2014/main" id="{8EAE6992-6240-4119-BFBF-B986E40268CF}"/>
              </a:ext>
            </a:extLst>
          </p:cNvPr>
          <p:cNvSpPr/>
          <p:nvPr/>
        </p:nvSpPr>
        <p:spPr>
          <a:xfrm>
            <a:off x="-116377" y="6400801"/>
            <a:ext cx="12502342" cy="457199"/>
          </a:xfrm>
          <a:prstGeom prst="rect">
            <a:avLst/>
          </a:prstGeom>
          <a:solidFill>
            <a:srgbClr val="1A4D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85" name="TextBox 84">
            <a:extLst>
              <a:ext uri="{FF2B5EF4-FFF2-40B4-BE49-F238E27FC236}">
                <a16:creationId xmlns:a16="http://schemas.microsoft.com/office/drawing/2014/main" id="{FCBD81F8-D7DB-4720-8498-892F00F10522}"/>
              </a:ext>
            </a:extLst>
          </p:cNvPr>
          <p:cNvSpPr txBox="1"/>
          <p:nvPr/>
        </p:nvSpPr>
        <p:spPr>
          <a:xfrm>
            <a:off x="532015" y="498764"/>
            <a:ext cx="4655127" cy="369332"/>
          </a:xfrm>
          <a:prstGeom prst="rect">
            <a:avLst/>
          </a:prstGeom>
          <a:noFill/>
        </p:spPr>
        <p:txBody>
          <a:bodyPr wrap="square" rtlCol="0">
            <a:spAutoFit/>
          </a:bodyPr>
          <a:lstStyle/>
          <a:p>
            <a:r>
              <a:rPr lang="en-US" dirty="0"/>
              <a:t>And the statistics may help to explain why.</a:t>
            </a:r>
          </a:p>
        </p:txBody>
      </p:sp>
      <p:sp>
        <p:nvSpPr>
          <p:cNvPr id="87" name="TextBox 86">
            <a:extLst>
              <a:ext uri="{FF2B5EF4-FFF2-40B4-BE49-F238E27FC236}">
                <a16:creationId xmlns:a16="http://schemas.microsoft.com/office/drawing/2014/main" id="{890F7409-6597-49C8-A737-F110FB9866FA}"/>
              </a:ext>
            </a:extLst>
          </p:cNvPr>
          <p:cNvSpPr txBox="1"/>
          <p:nvPr/>
        </p:nvSpPr>
        <p:spPr>
          <a:xfrm>
            <a:off x="565267" y="914400"/>
            <a:ext cx="11255433" cy="615553"/>
          </a:xfrm>
          <a:prstGeom prst="rect">
            <a:avLst/>
          </a:prstGeom>
          <a:noFill/>
        </p:spPr>
        <p:txBody>
          <a:bodyPr wrap="square" rtlCol="0">
            <a:spAutoFit/>
          </a:bodyPr>
          <a:lstStyle/>
          <a:p>
            <a:r>
              <a:rPr lang="en-US" sz="3400" b="1" dirty="0">
                <a:solidFill>
                  <a:srgbClr val="2F4789"/>
                </a:solidFill>
              </a:rPr>
              <a:t>Impact of COVID-19 on Senior Care Industry</a:t>
            </a:r>
          </a:p>
        </p:txBody>
      </p:sp>
      <p:sp>
        <p:nvSpPr>
          <p:cNvPr id="88" name="TextBox 87">
            <a:extLst>
              <a:ext uri="{FF2B5EF4-FFF2-40B4-BE49-F238E27FC236}">
                <a16:creationId xmlns:a16="http://schemas.microsoft.com/office/drawing/2014/main" id="{DC239B64-D255-414C-9875-747E9774B346}"/>
              </a:ext>
            </a:extLst>
          </p:cNvPr>
          <p:cNvSpPr txBox="1"/>
          <p:nvPr/>
        </p:nvSpPr>
        <p:spPr>
          <a:xfrm>
            <a:off x="698269" y="1762298"/>
            <a:ext cx="11188931" cy="3416320"/>
          </a:xfrm>
          <a:prstGeom prst="rect">
            <a:avLst/>
          </a:prstGeom>
          <a:noFill/>
        </p:spPr>
        <p:txBody>
          <a:bodyPr wrap="square" rtlCol="0">
            <a:spAutoFit/>
          </a:bodyPr>
          <a:lstStyle/>
          <a:p>
            <a:pPr marL="342900" indent="-342900">
              <a:buAutoNum type="arabicParenBoth"/>
            </a:pPr>
            <a:r>
              <a:rPr lang="en-US" dirty="0"/>
              <a:t>“Approximately 5,000 deaths per week are occurring due to COVID across independent living and assisted living communities and skilled nursing facilities…” </a:t>
            </a:r>
            <a:br>
              <a:rPr lang="en-US" dirty="0"/>
            </a:br>
            <a:r>
              <a:rPr lang="en-US" sz="1200" dirty="0"/>
              <a:t> </a:t>
            </a:r>
          </a:p>
          <a:p>
            <a:pPr marL="342900" indent="-342900">
              <a:buAutoNum type="arabicParenBoth"/>
            </a:pPr>
            <a:r>
              <a:rPr lang="en-US" dirty="0"/>
              <a:t>“Although just 1% of COVID cases in the United States have hit people in long-term care, more than 40% of the deaths have occurred in such settings, [AHCA / NCAL President and CEO Mark Parkinson] said.”</a:t>
            </a:r>
            <a:br>
              <a:rPr lang="en-US" dirty="0"/>
            </a:br>
            <a:r>
              <a:rPr lang="en-US" dirty="0"/>
              <a:t>-- </a:t>
            </a:r>
            <a:r>
              <a:rPr lang="en-US" sz="1200" dirty="0"/>
              <a:t>Bowers, Lois, “Recovering from emotional, economic effects of pandemic will dominate senior living in 2021,” </a:t>
            </a:r>
            <a:r>
              <a:rPr lang="en-US" sz="1200" i="1" dirty="0"/>
              <a:t>McKnight’s Senior Living</a:t>
            </a:r>
            <a:r>
              <a:rPr lang="en-US" sz="1200" dirty="0"/>
              <a:t>, January 2021, </a:t>
            </a:r>
            <a:r>
              <a:rPr lang="en-US" sz="1200" dirty="0">
                <a:hlinkClick r:id="rId2"/>
              </a:rPr>
              <a:t>https://www.mcknightsseniorliving.com/home/news/recovering-from-emotional-economic-effects-of-pandemic-will-dominate-senior-living-in-2021/</a:t>
            </a:r>
            <a:br>
              <a:rPr lang="en-US" sz="1200" dirty="0"/>
            </a:br>
            <a:endParaRPr lang="en-US" dirty="0"/>
          </a:p>
          <a:p>
            <a:pPr marL="342900" indent="-342900">
              <a:buAutoNum type="arabicParenBoth"/>
            </a:pPr>
            <a:r>
              <a:rPr lang="en-US" dirty="0"/>
              <a:t>“Of the more than 14,000 Canadian deaths attributed to the pandemic (as of early January [2021]), a heartbreaking 73% were in long-term care and retirement homes.”</a:t>
            </a:r>
            <a:br>
              <a:rPr lang="en-US" dirty="0"/>
            </a:br>
            <a:r>
              <a:rPr lang="en-US" dirty="0"/>
              <a:t>-- </a:t>
            </a:r>
            <a:r>
              <a:rPr lang="en-US" sz="1200" dirty="0"/>
              <a:t>Goldberg, Susan, “Long-term care in the age of </a:t>
            </a:r>
            <a:r>
              <a:rPr lang="en-US" sz="1200" dirty="0" err="1"/>
              <a:t>Covid</a:t>
            </a:r>
            <a:r>
              <a:rPr lang="en-US" sz="1200" dirty="0"/>
              <a:t>, and beyond,” </a:t>
            </a:r>
            <a:r>
              <a:rPr lang="en-US" sz="1200" i="1" dirty="0"/>
              <a:t>Advisor’s Edge</a:t>
            </a:r>
            <a:r>
              <a:rPr lang="en-US" sz="1200" dirty="0"/>
              <a:t>, February 2021, </a:t>
            </a:r>
            <a:r>
              <a:rPr lang="en-US" sz="1200" dirty="0">
                <a:hlinkClick r:id="rId3"/>
              </a:rPr>
              <a:t>https://www.advisor.ca/my-practice/conversations/long-term-care-in-the-age-of-covid-and-beyond/</a:t>
            </a:r>
            <a:r>
              <a:rPr lang="en-US" sz="1200" dirty="0"/>
              <a:t> </a:t>
            </a:r>
            <a:br>
              <a:rPr lang="en-US" dirty="0"/>
            </a:br>
            <a:endParaRPr lang="en-US" dirty="0"/>
          </a:p>
        </p:txBody>
      </p:sp>
    </p:spTree>
    <p:extLst>
      <p:ext uri="{BB962C8B-B14F-4D97-AF65-F5344CB8AC3E}">
        <p14:creationId xmlns:p14="http://schemas.microsoft.com/office/powerpoint/2010/main" val="2895179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10;&#10;Description automatically generated">
            <a:extLst>
              <a:ext uri="{FF2B5EF4-FFF2-40B4-BE49-F238E27FC236}">
                <a16:creationId xmlns:a16="http://schemas.microsoft.com/office/drawing/2014/main" id="{AA8004EF-25FC-43BF-8460-53D333A2C4C3}"/>
              </a:ext>
            </a:extLst>
          </p:cNvPr>
          <p:cNvPicPr>
            <a:picLocks noChangeAspect="1"/>
          </p:cNvPicPr>
          <p:nvPr/>
        </p:nvPicPr>
        <p:blipFill rotWithShape="1">
          <a:blip r:embed="rId2">
            <a:extLst>
              <a:ext uri="{28A0092B-C50C-407E-A947-70E740481C1C}">
                <a14:useLocalDpi xmlns:a14="http://schemas.microsoft.com/office/drawing/2010/main" val="0"/>
              </a:ext>
            </a:extLst>
          </a:blip>
          <a:srcRect b="14069"/>
          <a:stretch/>
        </p:blipFill>
        <p:spPr>
          <a:xfrm>
            <a:off x="7353733" y="1823082"/>
            <a:ext cx="4467225" cy="4960102"/>
          </a:xfrm>
          <a:prstGeom prst="rect">
            <a:avLst/>
          </a:prstGeom>
        </p:spPr>
      </p:pic>
      <p:sp>
        <p:nvSpPr>
          <p:cNvPr id="83" name="Rectangle 82">
            <a:extLst>
              <a:ext uri="{FF2B5EF4-FFF2-40B4-BE49-F238E27FC236}">
                <a16:creationId xmlns:a16="http://schemas.microsoft.com/office/drawing/2014/main" id="{EE60CEC3-57F3-46D4-B4B0-2203D393F4DE}"/>
              </a:ext>
            </a:extLst>
          </p:cNvPr>
          <p:cNvSpPr/>
          <p:nvPr/>
        </p:nvSpPr>
        <p:spPr>
          <a:xfrm>
            <a:off x="0" y="-113870"/>
            <a:ext cx="12319462" cy="396503"/>
          </a:xfrm>
          <a:prstGeom prst="rect">
            <a:avLst/>
          </a:prstGeom>
          <a:solidFill>
            <a:srgbClr val="1A4D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84" name="Rectangle 83">
            <a:extLst>
              <a:ext uri="{FF2B5EF4-FFF2-40B4-BE49-F238E27FC236}">
                <a16:creationId xmlns:a16="http://schemas.microsoft.com/office/drawing/2014/main" id="{8EAE6992-6240-4119-BFBF-B986E40268CF}"/>
              </a:ext>
            </a:extLst>
          </p:cNvPr>
          <p:cNvSpPr/>
          <p:nvPr/>
        </p:nvSpPr>
        <p:spPr>
          <a:xfrm>
            <a:off x="-116377" y="6400801"/>
            <a:ext cx="12502342" cy="457199"/>
          </a:xfrm>
          <a:prstGeom prst="rect">
            <a:avLst/>
          </a:prstGeom>
          <a:solidFill>
            <a:srgbClr val="1A4D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87" name="TextBox 86">
            <a:extLst>
              <a:ext uri="{FF2B5EF4-FFF2-40B4-BE49-F238E27FC236}">
                <a16:creationId xmlns:a16="http://schemas.microsoft.com/office/drawing/2014/main" id="{890F7409-6597-49C8-A737-F110FB9866FA}"/>
              </a:ext>
            </a:extLst>
          </p:cNvPr>
          <p:cNvSpPr txBox="1"/>
          <p:nvPr/>
        </p:nvSpPr>
        <p:spPr>
          <a:xfrm>
            <a:off x="565267" y="581900"/>
            <a:ext cx="11255433" cy="1169551"/>
          </a:xfrm>
          <a:prstGeom prst="rect">
            <a:avLst/>
          </a:prstGeom>
          <a:noFill/>
        </p:spPr>
        <p:txBody>
          <a:bodyPr wrap="square" rtlCol="0">
            <a:spAutoFit/>
          </a:bodyPr>
          <a:lstStyle/>
          <a:p>
            <a:r>
              <a:rPr lang="en-US" sz="3400" b="1" dirty="0">
                <a:solidFill>
                  <a:srgbClr val="2F4789"/>
                </a:solidFill>
              </a:rPr>
              <a:t>Nursing Homes, Coronavirus and Medicaid</a:t>
            </a:r>
          </a:p>
          <a:p>
            <a:r>
              <a:rPr lang="en-US" b="1" dirty="0"/>
              <a:t>How a program for the poor pushes Americans into poor-quality facilities. </a:t>
            </a:r>
          </a:p>
          <a:p>
            <a:r>
              <a:rPr lang="en-US" dirty="0"/>
              <a:t>By Stephen A. Moses and Brian C. </a:t>
            </a:r>
            <a:r>
              <a:rPr lang="en-US" dirty="0" err="1"/>
              <a:t>Blase</a:t>
            </a:r>
            <a:r>
              <a:rPr lang="en-US" dirty="0"/>
              <a:t>  |  June 1, 2020</a:t>
            </a:r>
          </a:p>
        </p:txBody>
      </p:sp>
      <p:sp>
        <p:nvSpPr>
          <p:cNvPr id="6" name="TextBox 5">
            <a:extLst>
              <a:ext uri="{FF2B5EF4-FFF2-40B4-BE49-F238E27FC236}">
                <a16:creationId xmlns:a16="http://schemas.microsoft.com/office/drawing/2014/main" id="{85836E8C-1DE4-431A-8353-ABFB9DD27EEE}"/>
              </a:ext>
            </a:extLst>
          </p:cNvPr>
          <p:cNvSpPr txBox="1"/>
          <p:nvPr/>
        </p:nvSpPr>
        <p:spPr>
          <a:xfrm>
            <a:off x="598520" y="2094810"/>
            <a:ext cx="6417425" cy="3416320"/>
          </a:xfrm>
          <a:prstGeom prst="rect">
            <a:avLst/>
          </a:prstGeom>
          <a:noFill/>
        </p:spPr>
        <p:txBody>
          <a:bodyPr wrap="square" rtlCol="0">
            <a:spAutoFit/>
          </a:bodyPr>
          <a:lstStyle/>
          <a:p>
            <a:r>
              <a:rPr lang="en-US" dirty="0"/>
              <a:t>“A national tragedy began in March when Covid‐19 killed 35 residents of Life Care Center in Kirkland, Wash. Since then, more than 22,000 nursing‐home residents have died in Connecticut, Massachusetts, New Jersey, New York and Pennsylvania. Nearly half of all Americans who have fallen victim to the novel coronavirus lived in nursing homes. …</a:t>
            </a:r>
          </a:p>
          <a:p>
            <a:endParaRPr lang="en-US" dirty="0"/>
          </a:p>
          <a:p>
            <a:r>
              <a:rPr lang="en-US" dirty="0"/>
              <a:t>“Why do so many elderly people live in low-quality nursing homes? Almost no one wants to end up in a nursing home, and most families prefer not to place their loved ones in one. The main answer is the legacy of Medicaid, a Great Society program intended to help the poor.”</a:t>
            </a:r>
          </a:p>
        </p:txBody>
      </p:sp>
    </p:spTree>
    <p:extLst>
      <p:ext uri="{BB962C8B-B14F-4D97-AF65-F5344CB8AC3E}">
        <p14:creationId xmlns:p14="http://schemas.microsoft.com/office/powerpoint/2010/main" val="402936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82">
            <a:extLst>
              <a:ext uri="{FF2B5EF4-FFF2-40B4-BE49-F238E27FC236}">
                <a16:creationId xmlns:a16="http://schemas.microsoft.com/office/drawing/2014/main" id="{EE60CEC3-57F3-46D4-B4B0-2203D393F4DE}"/>
              </a:ext>
            </a:extLst>
          </p:cNvPr>
          <p:cNvSpPr/>
          <p:nvPr/>
        </p:nvSpPr>
        <p:spPr>
          <a:xfrm>
            <a:off x="0" y="-113870"/>
            <a:ext cx="12319462" cy="396503"/>
          </a:xfrm>
          <a:prstGeom prst="rect">
            <a:avLst/>
          </a:prstGeom>
          <a:solidFill>
            <a:srgbClr val="1A4D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84" name="Rectangle 83">
            <a:extLst>
              <a:ext uri="{FF2B5EF4-FFF2-40B4-BE49-F238E27FC236}">
                <a16:creationId xmlns:a16="http://schemas.microsoft.com/office/drawing/2014/main" id="{8EAE6992-6240-4119-BFBF-B986E40268CF}"/>
              </a:ext>
            </a:extLst>
          </p:cNvPr>
          <p:cNvSpPr/>
          <p:nvPr/>
        </p:nvSpPr>
        <p:spPr>
          <a:xfrm>
            <a:off x="-116377" y="6400801"/>
            <a:ext cx="12502342" cy="457199"/>
          </a:xfrm>
          <a:prstGeom prst="rect">
            <a:avLst/>
          </a:prstGeom>
          <a:solidFill>
            <a:srgbClr val="1A4D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87" name="TextBox 86">
            <a:extLst>
              <a:ext uri="{FF2B5EF4-FFF2-40B4-BE49-F238E27FC236}">
                <a16:creationId xmlns:a16="http://schemas.microsoft.com/office/drawing/2014/main" id="{890F7409-6597-49C8-A737-F110FB9866FA}"/>
              </a:ext>
            </a:extLst>
          </p:cNvPr>
          <p:cNvSpPr txBox="1"/>
          <p:nvPr/>
        </p:nvSpPr>
        <p:spPr>
          <a:xfrm>
            <a:off x="565267" y="581900"/>
            <a:ext cx="11255433" cy="1169551"/>
          </a:xfrm>
          <a:prstGeom prst="rect">
            <a:avLst/>
          </a:prstGeom>
          <a:noFill/>
        </p:spPr>
        <p:txBody>
          <a:bodyPr wrap="square" rtlCol="0">
            <a:spAutoFit/>
          </a:bodyPr>
          <a:lstStyle/>
          <a:p>
            <a:r>
              <a:rPr lang="en-US" sz="3400" b="1" dirty="0">
                <a:solidFill>
                  <a:srgbClr val="2F4789"/>
                </a:solidFill>
              </a:rPr>
              <a:t>COVID-19 and Long-Term Care: LTCI Insider</a:t>
            </a:r>
          </a:p>
          <a:p>
            <a:r>
              <a:rPr lang="en-US" b="1" dirty="0"/>
              <a:t>Planning for this risk is getting to be even more complicated. </a:t>
            </a:r>
          </a:p>
          <a:p>
            <a:r>
              <a:rPr lang="en-US" dirty="0"/>
              <a:t>By Margie Barrie  |  January 30, 2021</a:t>
            </a:r>
          </a:p>
        </p:txBody>
      </p:sp>
      <p:sp>
        <p:nvSpPr>
          <p:cNvPr id="6" name="TextBox 5">
            <a:extLst>
              <a:ext uri="{FF2B5EF4-FFF2-40B4-BE49-F238E27FC236}">
                <a16:creationId xmlns:a16="http://schemas.microsoft.com/office/drawing/2014/main" id="{1CDA0247-37DB-49C5-91DD-B4602FDF0B81}"/>
              </a:ext>
            </a:extLst>
          </p:cNvPr>
          <p:cNvSpPr txBox="1"/>
          <p:nvPr/>
        </p:nvSpPr>
        <p:spPr>
          <a:xfrm>
            <a:off x="565269" y="1961810"/>
            <a:ext cx="11188931" cy="923330"/>
          </a:xfrm>
          <a:prstGeom prst="rect">
            <a:avLst/>
          </a:prstGeom>
          <a:noFill/>
        </p:spPr>
        <p:txBody>
          <a:bodyPr wrap="square" rtlCol="0">
            <a:spAutoFit/>
          </a:bodyPr>
          <a:lstStyle/>
          <a:p>
            <a:r>
              <a:rPr lang="en-US" dirty="0"/>
              <a:t>“</a:t>
            </a:r>
            <a:r>
              <a:rPr lang="en-US" b="1" dirty="0"/>
              <a:t>Centers for Medicare and Medicaid Services statistics show that, as of Jan. 17, </a:t>
            </a:r>
          </a:p>
          <a:p>
            <a:r>
              <a:rPr lang="en-US" b="1" dirty="0"/>
              <a:t>COVID-19 had killed at least one nursing home resident for every 100 nursing</a:t>
            </a:r>
          </a:p>
          <a:p>
            <a:r>
              <a:rPr lang="en-US" b="1" dirty="0"/>
              <a:t>home beds in every U.S. state</a:t>
            </a:r>
            <a:r>
              <a:rPr lang="en-US" dirty="0"/>
              <a:t>.”</a:t>
            </a:r>
          </a:p>
        </p:txBody>
      </p:sp>
      <p:pic>
        <p:nvPicPr>
          <p:cNvPr id="3" name="Picture 2" descr="Map&#10;&#10;Description automatically generated">
            <a:extLst>
              <a:ext uri="{FF2B5EF4-FFF2-40B4-BE49-F238E27FC236}">
                <a16:creationId xmlns:a16="http://schemas.microsoft.com/office/drawing/2014/main" id="{5DE85630-5946-4575-B147-E8EAB9304C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9960" y="1712415"/>
            <a:ext cx="3380368" cy="2038163"/>
          </a:xfrm>
          <a:prstGeom prst="rect">
            <a:avLst/>
          </a:prstGeom>
        </p:spPr>
      </p:pic>
      <p:cxnSp>
        <p:nvCxnSpPr>
          <p:cNvPr id="4" name="Straight Connector 3">
            <a:extLst>
              <a:ext uri="{FF2B5EF4-FFF2-40B4-BE49-F238E27FC236}">
                <a16:creationId xmlns:a16="http://schemas.microsoft.com/office/drawing/2014/main" id="{C52D7D06-4ADE-4E88-A979-C3DFF6A49E4B}"/>
              </a:ext>
            </a:extLst>
          </p:cNvPr>
          <p:cNvCxnSpPr>
            <a:cxnSpLocks/>
          </p:cNvCxnSpPr>
          <p:nvPr/>
        </p:nvCxnSpPr>
        <p:spPr>
          <a:xfrm>
            <a:off x="631767" y="3125584"/>
            <a:ext cx="7730837"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9EDDC17-B457-4578-ACB1-0371BBE52B43}"/>
              </a:ext>
            </a:extLst>
          </p:cNvPr>
          <p:cNvSpPr txBox="1"/>
          <p:nvPr/>
        </p:nvSpPr>
        <p:spPr>
          <a:xfrm>
            <a:off x="565270" y="3424845"/>
            <a:ext cx="11055928" cy="2308324"/>
          </a:xfrm>
          <a:prstGeom prst="rect">
            <a:avLst/>
          </a:prstGeom>
          <a:noFill/>
        </p:spPr>
        <p:txBody>
          <a:bodyPr wrap="square" rtlCol="0">
            <a:spAutoFit/>
          </a:bodyPr>
          <a:lstStyle/>
          <a:p>
            <a:r>
              <a:rPr lang="en-US" dirty="0"/>
              <a:t>The situation is devastating.</a:t>
            </a:r>
          </a:p>
          <a:p>
            <a:endParaRPr lang="en-US" dirty="0"/>
          </a:p>
          <a:p>
            <a:r>
              <a:rPr lang="en-US" dirty="0"/>
              <a:t>The destructive sweep of the COVID-19 virus which is disrupting our lifestyle and daily lives is significantly impacting those in the throes of a long-term care event. They are especially vulnerable. But that is just the short term.</a:t>
            </a:r>
          </a:p>
          <a:p>
            <a:endParaRPr lang="en-US" dirty="0"/>
          </a:p>
          <a:p>
            <a:r>
              <a:rPr lang="en-US" dirty="0"/>
              <a:t>What are the longer term issues when your clients need long-term care. If they fortunately still have their health and can only contemplate having a major health change down the road, will they be impacted? </a:t>
            </a:r>
            <a:r>
              <a:rPr lang="en-US" i="1" dirty="0"/>
              <a:t>The answer is unequivocally yes!</a:t>
            </a:r>
          </a:p>
        </p:txBody>
      </p:sp>
    </p:spTree>
    <p:extLst>
      <p:ext uri="{BB962C8B-B14F-4D97-AF65-F5344CB8AC3E}">
        <p14:creationId xmlns:p14="http://schemas.microsoft.com/office/powerpoint/2010/main" val="390822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82">
            <a:extLst>
              <a:ext uri="{FF2B5EF4-FFF2-40B4-BE49-F238E27FC236}">
                <a16:creationId xmlns:a16="http://schemas.microsoft.com/office/drawing/2014/main" id="{EE60CEC3-57F3-46D4-B4B0-2203D393F4DE}"/>
              </a:ext>
            </a:extLst>
          </p:cNvPr>
          <p:cNvSpPr/>
          <p:nvPr/>
        </p:nvSpPr>
        <p:spPr>
          <a:xfrm>
            <a:off x="0" y="-113870"/>
            <a:ext cx="12319462" cy="396503"/>
          </a:xfrm>
          <a:prstGeom prst="rect">
            <a:avLst/>
          </a:prstGeom>
          <a:solidFill>
            <a:srgbClr val="1A4D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84" name="Rectangle 83">
            <a:extLst>
              <a:ext uri="{FF2B5EF4-FFF2-40B4-BE49-F238E27FC236}">
                <a16:creationId xmlns:a16="http://schemas.microsoft.com/office/drawing/2014/main" id="{8EAE6992-6240-4119-BFBF-B986E40268CF}"/>
              </a:ext>
            </a:extLst>
          </p:cNvPr>
          <p:cNvSpPr/>
          <p:nvPr/>
        </p:nvSpPr>
        <p:spPr>
          <a:xfrm>
            <a:off x="-116377" y="6400801"/>
            <a:ext cx="12502342" cy="457199"/>
          </a:xfrm>
          <a:prstGeom prst="rect">
            <a:avLst/>
          </a:prstGeom>
          <a:solidFill>
            <a:srgbClr val="1A4D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87" name="TextBox 86">
            <a:extLst>
              <a:ext uri="{FF2B5EF4-FFF2-40B4-BE49-F238E27FC236}">
                <a16:creationId xmlns:a16="http://schemas.microsoft.com/office/drawing/2014/main" id="{890F7409-6597-49C8-A737-F110FB9866FA}"/>
              </a:ext>
            </a:extLst>
          </p:cNvPr>
          <p:cNvSpPr txBox="1"/>
          <p:nvPr/>
        </p:nvSpPr>
        <p:spPr>
          <a:xfrm>
            <a:off x="565267" y="581900"/>
            <a:ext cx="11255433" cy="615553"/>
          </a:xfrm>
          <a:prstGeom prst="rect">
            <a:avLst/>
          </a:prstGeom>
          <a:noFill/>
        </p:spPr>
        <p:txBody>
          <a:bodyPr wrap="square" rtlCol="0">
            <a:spAutoFit/>
          </a:bodyPr>
          <a:lstStyle/>
          <a:p>
            <a:r>
              <a:rPr lang="en-US" sz="3400" b="1" dirty="0">
                <a:solidFill>
                  <a:srgbClr val="2F4789"/>
                </a:solidFill>
              </a:rPr>
              <a:t>LTCi Underwriting Ramifications</a:t>
            </a:r>
          </a:p>
        </p:txBody>
      </p:sp>
      <p:sp>
        <p:nvSpPr>
          <p:cNvPr id="6" name="TextBox 5">
            <a:extLst>
              <a:ext uri="{FF2B5EF4-FFF2-40B4-BE49-F238E27FC236}">
                <a16:creationId xmlns:a16="http://schemas.microsoft.com/office/drawing/2014/main" id="{1CDA0247-37DB-49C5-91DD-B4602FDF0B81}"/>
              </a:ext>
            </a:extLst>
          </p:cNvPr>
          <p:cNvSpPr txBox="1"/>
          <p:nvPr/>
        </p:nvSpPr>
        <p:spPr>
          <a:xfrm>
            <a:off x="698269" y="1280178"/>
            <a:ext cx="11188931" cy="5355312"/>
          </a:xfrm>
          <a:prstGeom prst="rect">
            <a:avLst/>
          </a:prstGeom>
          <a:noFill/>
        </p:spPr>
        <p:txBody>
          <a:bodyPr wrap="square" rtlCol="0">
            <a:spAutoFit/>
          </a:bodyPr>
          <a:lstStyle/>
          <a:p>
            <a:r>
              <a:rPr lang="en-US" dirty="0"/>
              <a:t>Long-Term Care Insurance companies have implemented procedures to address applications submitted by individuals who have been exposed to, or tested positive for, the novel coronavirus.</a:t>
            </a:r>
          </a:p>
          <a:p>
            <a:endParaRPr lang="en-US" dirty="0"/>
          </a:p>
          <a:p>
            <a:r>
              <a:rPr lang="en-US" dirty="0"/>
              <a:t>Initially, the changes seemed to be minimal, but now we’re beginning to see stricter underwriting requirements:</a:t>
            </a:r>
            <a:br>
              <a:rPr lang="en-US" dirty="0"/>
            </a:br>
            <a:endParaRPr lang="en-US" dirty="0"/>
          </a:p>
          <a:p>
            <a:pPr marL="285750" indent="-285750">
              <a:buFont typeface="Arial" panose="020B0604020202020204" pitchFamily="34" charset="0"/>
              <a:buChar char="•"/>
            </a:pPr>
            <a:r>
              <a:rPr lang="en-US" dirty="0"/>
              <a:t>If the applicant or member of their household has traveled outside the US within the past 30 days, applications are being postponed.</a:t>
            </a:r>
          </a:p>
          <a:p>
            <a:pPr marL="285750" indent="-285750">
              <a:buFont typeface="Arial" panose="020B0604020202020204" pitchFamily="34" charset="0"/>
              <a:buChar char="•"/>
            </a:pPr>
            <a:r>
              <a:rPr lang="en-US" dirty="0"/>
              <a:t>If the applicant or member of their household has come into contact with someone who has tested positive, the application may be postponed between 30 to 90 days.</a:t>
            </a:r>
          </a:p>
          <a:p>
            <a:pPr marL="285750" indent="-285750">
              <a:buFont typeface="Arial" panose="020B0604020202020204" pitchFamily="34" charset="0"/>
              <a:buChar char="•"/>
            </a:pPr>
            <a:r>
              <a:rPr lang="en-US" dirty="0"/>
              <a:t>If the applicant has COVID-19 at time of application, depending on the carrier the application may be postponed  for 30 – 90 days.</a:t>
            </a:r>
          </a:p>
          <a:p>
            <a:pPr marL="285750" indent="-285750">
              <a:buFont typeface="Arial" panose="020B0604020202020204" pitchFamily="34" charset="0"/>
              <a:buChar char="•"/>
            </a:pPr>
            <a:r>
              <a:rPr lang="en-US" dirty="0"/>
              <a:t>If the applicant has/had COVID-19 and was hospitalized, the application could be delayed for up to 12 months.</a:t>
            </a:r>
          </a:p>
          <a:p>
            <a:pPr marL="285750" indent="-285750">
              <a:buFont typeface="Arial" panose="020B0604020202020204" pitchFamily="34" charset="0"/>
              <a:buChar char="•"/>
            </a:pPr>
            <a:r>
              <a:rPr lang="en-US" dirty="0"/>
              <a:t>If the applicant is quarantined with no diagnosis or symptoms, the delay could range from as soon as the individual is released to 90 days.</a:t>
            </a:r>
          </a:p>
          <a:p>
            <a:pPr marL="285750" indent="-285750">
              <a:buFont typeface="Arial" panose="020B0604020202020204" pitchFamily="34" charset="0"/>
              <a:buChar char="•"/>
            </a:pPr>
            <a:endParaRPr lang="en-US" dirty="0"/>
          </a:p>
          <a:p>
            <a:r>
              <a:rPr lang="en-US" dirty="0"/>
              <a:t>Just recently, a carrier announced the availability of Virtual Health Assessments as a way to minimize potential exposure. This option is meant for applicants of a certain age range that meet specific criteria and are otherwise viewed as favorable.</a:t>
            </a:r>
          </a:p>
          <a:p>
            <a:endParaRPr lang="en-US" dirty="0"/>
          </a:p>
        </p:txBody>
      </p:sp>
    </p:spTree>
    <p:extLst>
      <p:ext uri="{BB962C8B-B14F-4D97-AF65-F5344CB8AC3E}">
        <p14:creationId xmlns:p14="http://schemas.microsoft.com/office/powerpoint/2010/main" val="3113702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82">
            <a:extLst>
              <a:ext uri="{FF2B5EF4-FFF2-40B4-BE49-F238E27FC236}">
                <a16:creationId xmlns:a16="http://schemas.microsoft.com/office/drawing/2014/main" id="{EE60CEC3-57F3-46D4-B4B0-2203D393F4DE}"/>
              </a:ext>
            </a:extLst>
          </p:cNvPr>
          <p:cNvSpPr/>
          <p:nvPr/>
        </p:nvSpPr>
        <p:spPr>
          <a:xfrm>
            <a:off x="0" y="-113870"/>
            <a:ext cx="12319462" cy="396503"/>
          </a:xfrm>
          <a:prstGeom prst="rect">
            <a:avLst/>
          </a:prstGeom>
          <a:solidFill>
            <a:srgbClr val="1A4D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84" name="Rectangle 83">
            <a:extLst>
              <a:ext uri="{FF2B5EF4-FFF2-40B4-BE49-F238E27FC236}">
                <a16:creationId xmlns:a16="http://schemas.microsoft.com/office/drawing/2014/main" id="{8EAE6992-6240-4119-BFBF-B986E40268CF}"/>
              </a:ext>
            </a:extLst>
          </p:cNvPr>
          <p:cNvSpPr/>
          <p:nvPr/>
        </p:nvSpPr>
        <p:spPr>
          <a:xfrm>
            <a:off x="-116377" y="6400801"/>
            <a:ext cx="12502342" cy="457199"/>
          </a:xfrm>
          <a:prstGeom prst="rect">
            <a:avLst/>
          </a:prstGeom>
          <a:solidFill>
            <a:srgbClr val="1A4D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87" name="TextBox 86">
            <a:extLst>
              <a:ext uri="{FF2B5EF4-FFF2-40B4-BE49-F238E27FC236}">
                <a16:creationId xmlns:a16="http://schemas.microsoft.com/office/drawing/2014/main" id="{890F7409-6597-49C8-A737-F110FB9866FA}"/>
              </a:ext>
            </a:extLst>
          </p:cNvPr>
          <p:cNvSpPr txBox="1"/>
          <p:nvPr/>
        </p:nvSpPr>
        <p:spPr>
          <a:xfrm>
            <a:off x="565267" y="581900"/>
            <a:ext cx="11255433" cy="615553"/>
          </a:xfrm>
          <a:prstGeom prst="rect">
            <a:avLst/>
          </a:prstGeom>
          <a:noFill/>
        </p:spPr>
        <p:txBody>
          <a:bodyPr wrap="square" rtlCol="0">
            <a:spAutoFit/>
          </a:bodyPr>
          <a:lstStyle/>
          <a:p>
            <a:r>
              <a:rPr lang="en-US" sz="3400" b="1" dirty="0">
                <a:solidFill>
                  <a:srgbClr val="2F4789"/>
                </a:solidFill>
              </a:rPr>
              <a:t>LTCi Sales Script</a:t>
            </a:r>
          </a:p>
        </p:txBody>
      </p:sp>
      <p:sp>
        <p:nvSpPr>
          <p:cNvPr id="6" name="TextBox 5">
            <a:extLst>
              <a:ext uri="{FF2B5EF4-FFF2-40B4-BE49-F238E27FC236}">
                <a16:creationId xmlns:a16="http://schemas.microsoft.com/office/drawing/2014/main" id="{1CDA0247-37DB-49C5-91DD-B4602FDF0B81}"/>
              </a:ext>
            </a:extLst>
          </p:cNvPr>
          <p:cNvSpPr txBox="1"/>
          <p:nvPr/>
        </p:nvSpPr>
        <p:spPr>
          <a:xfrm>
            <a:off x="698269" y="1280178"/>
            <a:ext cx="11188931" cy="4955203"/>
          </a:xfrm>
          <a:prstGeom prst="rect">
            <a:avLst/>
          </a:prstGeom>
          <a:noFill/>
        </p:spPr>
        <p:txBody>
          <a:bodyPr wrap="square" rtlCol="0">
            <a:spAutoFit/>
          </a:bodyPr>
          <a:lstStyle/>
          <a:p>
            <a:r>
              <a:rPr lang="en-US" sz="2400" b="1" dirty="0"/>
              <a:t>Basic Script to Open Discussion:</a:t>
            </a:r>
          </a:p>
          <a:p>
            <a:r>
              <a:rPr lang="en-US" sz="1400" dirty="0"/>
              <a:t> </a:t>
            </a:r>
          </a:p>
          <a:p>
            <a:r>
              <a:rPr lang="en-US" dirty="0"/>
              <a:t>With the current situation, have you had any family or friends over to visit for [the holiday/recent birthday]?</a:t>
            </a:r>
          </a:p>
          <a:p>
            <a:r>
              <a:rPr lang="en-US" sz="1400" dirty="0"/>
              <a:t> </a:t>
            </a:r>
          </a:p>
          <a:p>
            <a:r>
              <a:rPr lang="en-US" dirty="0"/>
              <a:t>Concerns about spreading the virus are widespread. Even if meeting on Zoom, in person or just speaking to them on the phone, have you felt more isolated because of the pandemic?</a:t>
            </a:r>
          </a:p>
          <a:p>
            <a:r>
              <a:rPr lang="en-US" sz="1400" dirty="0"/>
              <a:t> </a:t>
            </a:r>
          </a:p>
          <a:p>
            <a:r>
              <a:rPr lang="en-US" dirty="0"/>
              <a:t>Do you mind if I ask whether you know anyone personally that has tested positive?</a:t>
            </a:r>
          </a:p>
          <a:p>
            <a:r>
              <a:rPr lang="en-US" dirty="0"/>
              <a:t>What was that like for them?</a:t>
            </a:r>
          </a:p>
          <a:p>
            <a:r>
              <a:rPr lang="en-US" dirty="0"/>
              <a:t>How did testing positive impact that person?</a:t>
            </a:r>
          </a:p>
          <a:p>
            <a:r>
              <a:rPr lang="en-US" sz="1400" dirty="0"/>
              <a:t> </a:t>
            </a:r>
          </a:p>
          <a:p>
            <a:r>
              <a:rPr lang="en-US" dirty="0"/>
              <a:t>Did they express some of their concerns to you? Being admitted to the hospital, or even to a care facility for more long-term care?</a:t>
            </a:r>
          </a:p>
          <a:p>
            <a:r>
              <a:rPr lang="en-US" sz="1400" dirty="0"/>
              <a:t> </a:t>
            </a:r>
          </a:p>
          <a:p>
            <a:r>
              <a:rPr lang="en-US" dirty="0"/>
              <a:t>If so, has that helped shape some of your own concerns related to going into a care facility? </a:t>
            </a:r>
          </a:p>
          <a:p>
            <a:r>
              <a:rPr lang="en-US" sz="1400" dirty="0"/>
              <a:t> </a:t>
            </a:r>
          </a:p>
          <a:p>
            <a:r>
              <a:rPr lang="en-US" dirty="0"/>
              <a:t>The more I see on the news about Nursing Homes, the more I believe people are trying to plan ahead to avoid going into one. There are insurance plans that were designed to do just that, and the cost can be surprisingly affordable.</a:t>
            </a:r>
          </a:p>
        </p:txBody>
      </p:sp>
    </p:spTree>
    <p:extLst>
      <p:ext uri="{BB962C8B-B14F-4D97-AF65-F5344CB8AC3E}">
        <p14:creationId xmlns:p14="http://schemas.microsoft.com/office/powerpoint/2010/main" val="10186338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527ED9F6C87A4D97F593E4524992E1" ma:contentTypeVersion="10" ma:contentTypeDescription="Create a new document." ma:contentTypeScope="" ma:versionID="87583484795acba4d0f5a3d4d6600622">
  <xsd:schema xmlns:xsd="http://www.w3.org/2001/XMLSchema" xmlns:xs="http://www.w3.org/2001/XMLSchema" xmlns:p="http://schemas.microsoft.com/office/2006/metadata/properties" xmlns:ns3="8e73b522-bd40-41cf-b974-44d145129ed8" targetNamespace="http://schemas.microsoft.com/office/2006/metadata/properties" ma:root="true" ma:fieldsID="c792e7d5cfd6f8c691bc9504a8454c41" ns3:_="">
    <xsd:import namespace="8e73b522-bd40-41cf-b974-44d145129e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73b522-bd40-41cf-b974-44d145129e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E3213A2-2EED-436A-8BB0-C0C4F2827B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73b522-bd40-41cf-b974-44d145129e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01734B9-B6DD-440D-8FFF-05EA1D5714E3}">
  <ds:schemaRefs>
    <ds:schemaRef ds:uri="http://schemas.microsoft.com/sharepoint/v3/contenttype/forms"/>
  </ds:schemaRefs>
</ds:datastoreItem>
</file>

<file path=customXml/itemProps3.xml><?xml version="1.0" encoding="utf-8"?>
<ds:datastoreItem xmlns:ds="http://schemas.openxmlformats.org/officeDocument/2006/customXml" ds:itemID="{9C6903DF-70AC-4A3D-9098-961CAD882D3D}">
  <ds:schemaRefs>
    <ds:schemaRef ds:uri="http://purl.org/dc/terms/"/>
    <ds:schemaRef ds:uri="http://schemas.microsoft.com/office/infopath/2007/PartnerControls"/>
    <ds:schemaRef ds:uri="http://purl.org/dc/elements/1.1/"/>
    <ds:schemaRef ds:uri="http://schemas.openxmlformats.org/package/2006/metadata/core-properties"/>
    <ds:schemaRef ds:uri="http://purl.org/dc/dcmitype/"/>
    <ds:schemaRef ds:uri="http://schemas.microsoft.com/office/2006/documentManagement/types"/>
    <ds:schemaRef ds:uri="8e73b522-bd40-41cf-b974-44d145129ed8"/>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4276</TotalTime>
  <Words>1549</Words>
  <Application>Microsoft Office PowerPoint</Application>
  <PresentationFormat>Widescreen</PresentationFormat>
  <Paragraphs>122</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Cori</dc:creator>
  <cp:lastModifiedBy>Lynn Voss</cp:lastModifiedBy>
  <cp:revision>94</cp:revision>
  <dcterms:created xsi:type="dcterms:W3CDTF">2017-12-29T22:15:11Z</dcterms:created>
  <dcterms:modified xsi:type="dcterms:W3CDTF">2021-03-01T16:49:48Z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0x010100D8527ED9F6C87A4D97F593E4524992E1</vt:lpwstr>
  </property>
</Properties>
</file>