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62" r:id="rId3"/>
    <p:sldId id="267" r:id="rId4"/>
    <p:sldId id="270" r:id="rId5"/>
    <p:sldId id="266" r:id="rId6"/>
    <p:sldId id="263" r:id="rId7"/>
    <p:sldId id="264" r:id="rId8"/>
    <p:sldId id="265" r:id="rId9"/>
    <p:sldId id="269" r:id="rId10"/>
    <p:sldId id="271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n Voss" initials="LV" lastIdx="0" clrIdx="0">
    <p:extLst>
      <p:ext uri="{19B8F6BF-5375-455C-9EA6-DF929625EA0E}">
        <p15:presenceInfo xmlns:p15="http://schemas.microsoft.com/office/powerpoint/2012/main" userId="S-1-5-21-2668632010-446943823-3072295575-1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B01"/>
    <a:srgbClr val="9AC3F6"/>
    <a:srgbClr val="00B2CC"/>
    <a:srgbClr val="1A4D8A"/>
    <a:srgbClr val="1AB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67" d="100"/>
          <a:sy n="67" d="100"/>
        </p:scale>
        <p:origin x="3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F7B56-83EB-41EB-8991-68124C91E9B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9F878-5352-4940-B683-160C2C0A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9F878-5352-4940-B683-160C2C0A81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33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9F878-5352-4940-B683-160C2C0A81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5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44F7-99F0-4D83-9FAE-09E1AB17689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9028-C526-4457-A298-AD909CEBD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3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44F7-99F0-4D83-9FAE-09E1AB17689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9028-C526-4457-A298-AD909CEBD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7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44F7-99F0-4D83-9FAE-09E1AB17689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9028-C526-4457-A298-AD909CEBD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8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44F7-99F0-4D83-9FAE-09E1AB17689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9028-C526-4457-A298-AD909CEBD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3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44F7-99F0-4D83-9FAE-09E1AB17689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9028-C526-4457-A298-AD909CEBD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9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44F7-99F0-4D83-9FAE-09E1AB17689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9028-C526-4457-A298-AD909CEBD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6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44F7-99F0-4D83-9FAE-09E1AB17689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9028-C526-4457-A298-AD909CEBD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5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44F7-99F0-4D83-9FAE-09E1AB17689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9028-C526-4457-A298-AD909CEBD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4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44F7-99F0-4D83-9FAE-09E1AB17689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9028-C526-4457-A298-AD909CEBD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44F7-99F0-4D83-9FAE-09E1AB17689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9028-C526-4457-A298-AD909CEBD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7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44F7-99F0-4D83-9FAE-09E1AB17689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9028-C526-4457-A298-AD909CEBD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4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B44F7-99F0-4D83-9FAE-09E1AB17689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9028-C526-4457-A298-AD909CEBD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9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aani.transamerica.com/" TargetMode="External"/><Relationship Id="rId2" Type="http://schemas.openxmlformats.org/officeDocument/2006/relationships/hyperlink" Target="http://www.mutualofomaha.com/broker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aetnaseniorproducts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mutualofomaha.com/broker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oldencareagent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ldencareagent.com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ldencareagent.com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aani.transamerica.com/" TargetMode="External"/><Relationship Id="rId2" Type="http://schemas.openxmlformats.org/officeDocument/2006/relationships/hyperlink" Target="http://www.mutualofomaha.com/broker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hyperlink" Target="https://www.aetnaseniorproduct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7566" y="-100086"/>
            <a:ext cx="12448903" cy="1878085"/>
          </a:xfrm>
          <a:prstGeom prst="rect">
            <a:avLst/>
          </a:prstGeom>
          <a:solidFill>
            <a:srgbClr val="1A4D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34570" y="62958"/>
            <a:ext cx="750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chemeClr val="bg1"/>
                </a:solidFill>
                <a:latin typeface="Lato" panose="020F0502020204030203" pitchFamily="34" charset="0"/>
                <a:cs typeface="Latha" panose="020B0604020202020204" pitchFamily="34" charset="0"/>
              </a:rPr>
              <a:t>Not Contracted Yet?   Call us today to boost YOUR sales! </a:t>
            </a:r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  <a:cs typeface="Latha" panose="020B0604020202020204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cs typeface="Latha" panose="020B0604020202020204" pitchFamily="34" charset="0"/>
              </a:rPr>
              <a:t>800-842-7799</a:t>
            </a:r>
          </a:p>
          <a:p>
            <a:pPr algn="r"/>
            <a:r>
              <a:rPr lang="en-US" u="sng" dirty="0">
                <a:solidFill>
                  <a:schemeClr val="bg1"/>
                </a:solidFill>
                <a:latin typeface="Lato" panose="020F0502020204030203" pitchFamily="34" charset="0"/>
                <a:cs typeface="Latha" panose="020B0604020202020204" pitchFamily="34" charset="0"/>
              </a:rPr>
              <a:t>marketing@goldencareusa.com</a:t>
            </a:r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  <a:cs typeface="Latha" panose="020B0604020202020204" pitchFamily="34" charset="0"/>
              </a:rPr>
              <a:t> | </a:t>
            </a:r>
            <a:r>
              <a:rPr lang="en-US" u="sng" dirty="0">
                <a:solidFill>
                  <a:schemeClr val="bg1"/>
                </a:solidFill>
                <a:latin typeface="Lato" panose="020F0502020204030203" pitchFamily="34" charset="0"/>
                <a:cs typeface="Latha" panose="020B0604020202020204" pitchFamily="34" charset="0"/>
              </a:rPr>
              <a:t>www.goldencareagent.com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45018" y="1150435"/>
            <a:ext cx="60910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Lato" panose="020F0502020204030203" pitchFamily="34" charset="0"/>
              </a:rPr>
              <a:t>Why GoldenCare?</a:t>
            </a:r>
          </a:p>
          <a:p>
            <a:endParaRPr lang="en-US" sz="2800" dirty="0">
              <a:latin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Perfect Portfolio of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Superior, Personal Backend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Product and Sales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LTC CEO Selling Tools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GoldenCare Rewards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CSG Actuarial Comparison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Lato" panose="020F0502020204030203" pitchFamily="34" charset="0"/>
              </a:rPr>
              <a:t>StrateCision</a:t>
            </a:r>
            <a:r>
              <a:rPr lang="en-US" dirty="0">
                <a:latin typeface="Lato" panose="020F0502020204030203" pitchFamily="34" charset="0"/>
              </a:rPr>
              <a:t> Comparison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Discounted E&amp;O Coverage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Exciting Promotions On Various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Lato" panose="020F0502020204030203" pitchFamily="34" charset="0"/>
              </a:rPr>
              <a:t>CareOptions</a:t>
            </a:r>
            <a:r>
              <a:rPr lang="en-US" dirty="0">
                <a:latin typeface="Lato" panose="020F0502020204030203" pitchFamily="34" charset="0"/>
              </a:rPr>
              <a:t> Health and Wellness Hub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078133" y="1049846"/>
            <a:ext cx="16934" cy="430106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77239" y="5586131"/>
            <a:ext cx="10446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i="1" dirty="0"/>
              <a:t>Social Distancing &amp; Online Tools For Productivity</a:t>
            </a:r>
            <a:endParaRPr lang="en-US" sz="4000" dirty="0"/>
          </a:p>
        </p:txBody>
      </p:sp>
      <p:sp>
        <p:nvSpPr>
          <p:cNvPr id="19" name="Rectangle 18"/>
          <p:cNvSpPr/>
          <p:nvPr/>
        </p:nvSpPr>
        <p:spPr>
          <a:xfrm>
            <a:off x="-117566" y="5225142"/>
            <a:ext cx="12448903" cy="206489"/>
          </a:xfrm>
          <a:prstGeom prst="rect">
            <a:avLst/>
          </a:prstGeom>
          <a:solidFill>
            <a:srgbClr val="00B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D431B5-5EB5-407D-92B7-7C43071FB571}"/>
              </a:ext>
            </a:extLst>
          </p:cNvPr>
          <p:cNvSpPr txBox="1"/>
          <p:nvPr/>
        </p:nvSpPr>
        <p:spPr>
          <a:xfrm>
            <a:off x="1292235" y="2102686"/>
            <a:ext cx="446904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>
                <a:latin typeface="Lato" panose="020F0502020204030203" pitchFamily="34" charset="0"/>
              </a:rPr>
              <a:t>WELCOME!</a:t>
            </a:r>
          </a:p>
          <a:p>
            <a:pPr algn="ctr"/>
            <a:r>
              <a:rPr lang="en-US" sz="3200" dirty="0">
                <a:latin typeface="Lato" panose="020F0502020204030203" pitchFamily="34" charset="0"/>
              </a:rPr>
              <a:t>Thank you for joining us!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8A3A41-50C1-4813-A036-FEB313DEB701}"/>
              </a:ext>
            </a:extLst>
          </p:cNvPr>
          <p:cNvSpPr txBox="1"/>
          <p:nvPr/>
        </p:nvSpPr>
        <p:spPr>
          <a:xfrm>
            <a:off x="14288" y="3947072"/>
            <a:ext cx="70103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FF0000"/>
                </a:solidFill>
                <a:latin typeface="Lato" panose="020F0502020204030203" pitchFamily="34" charset="0"/>
              </a:rPr>
              <a:t>For audio, use your computer’s speakers,</a:t>
            </a:r>
          </a:p>
          <a:p>
            <a:pPr algn="ctr"/>
            <a:r>
              <a:rPr lang="en-US" sz="2800" i="1" dirty="0">
                <a:solidFill>
                  <a:srgbClr val="FF0000"/>
                </a:solidFill>
                <a:latin typeface="Lato" panose="020F0502020204030203" pitchFamily="34" charset="0"/>
              </a:rPr>
              <a:t>OR dial in using the number on your screen.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B2FB734-39FB-4663-8740-5E7D1EA6A1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16" y="123808"/>
            <a:ext cx="4258835" cy="144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53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AA2928-1CB2-4EF9-ADF6-63B7507E7226}"/>
              </a:ext>
            </a:extLst>
          </p:cNvPr>
          <p:cNvSpPr/>
          <p:nvPr/>
        </p:nvSpPr>
        <p:spPr>
          <a:xfrm>
            <a:off x="0" y="6113417"/>
            <a:ext cx="12192000" cy="769441"/>
          </a:xfrm>
          <a:prstGeom prst="rect">
            <a:avLst/>
          </a:prstGeom>
          <a:gradFill flip="none" rotWithShape="1">
            <a:gsLst>
              <a:gs pos="0">
                <a:srgbClr val="FD9B01">
                  <a:shade val="30000"/>
                  <a:satMod val="115000"/>
                </a:srgbClr>
              </a:gs>
              <a:gs pos="50000">
                <a:srgbClr val="FD9B01">
                  <a:shade val="67500"/>
                  <a:satMod val="115000"/>
                </a:srgbClr>
              </a:gs>
              <a:gs pos="100000">
                <a:srgbClr val="FD9B01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76B280-060B-4610-9482-09657219E65E}"/>
              </a:ext>
            </a:extLst>
          </p:cNvPr>
          <p:cNvSpPr txBox="1"/>
          <p:nvPr/>
        </p:nvSpPr>
        <p:spPr>
          <a:xfrm>
            <a:off x="692331" y="535577"/>
            <a:ext cx="87521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D9B01"/>
                </a:solidFill>
              </a:rPr>
              <a:t>Access Full Training Videos: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382E56-F5B4-447F-98E5-21DDE304A869}"/>
              </a:ext>
            </a:extLst>
          </p:cNvPr>
          <p:cNvSpPr txBox="1"/>
          <p:nvPr/>
        </p:nvSpPr>
        <p:spPr>
          <a:xfrm>
            <a:off x="757645" y="1383396"/>
            <a:ext cx="103065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Remember, many of the Medicare Supplement carriers offer their own e-App platforms within their secure agent portals. </a:t>
            </a:r>
          </a:p>
          <a:p>
            <a:r>
              <a:rPr lang="en-US" sz="1600" dirty="0"/>
              <a:t> </a:t>
            </a:r>
          </a:p>
          <a:p>
            <a:r>
              <a:rPr lang="en-US" sz="2000" dirty="0"/>
              <a:t>Mutual of Omaha LTC e-Application Demo:  </a:t>
            </a:r>
            <a:r>
              <a:rPr lang="en-US" sz="2000" dirty="0">
                <a:hlinkClick r:id="rId2"/>
              </a:rPr>
              <a:t>www.mutualofomaha.com/broker</a:t>
            </a:r>
            <a:endParaRPr lang="en-US" sz="2000" dirty="0"/>
          </a:p>
          <a:p>
            <a:r>
              <a:rPr lang="en-US" sz="2000" dirty="0" err="1"/>
              <a:t>StrateCision</a:t>
            </a:r>
            <a:r>
              <a:rPr lang="en-US" sz="2000" dirty="0"/>
              <a:t> LTC Comparison Training:  </a:t>
            </a:r>
            <a:r>
              <a:rPr lang="en-US" sz="2000" dirty="0">
                <a:hlinkClick r:id="rId3"/>
              </a:rPr>
              <a:t>https://taani.transamerica.com/</a:t>
            </a:r>
            <a:endParaRPr lang="en-US" sz="2000" dirty="0"/>
          </a:p>
          <a:p>
            <a:r>
              <a:rPr lang="en-US" sz="2000" dirty="0"/>
              <a:t>CSG Actuarial Comparison Tool:  </a:t>
            </a:r>
            <a:r>
              <a:rPr lang="en-US" sz="2000" dirty="0">
                <a:hlinkClick r:id="rId4"/>
              </a:rPr>
              <a:t>https://www.aetnaseniorproducts.com</a:t>
            </a:r>
            <a:r>
              <a:rPr lang="en-US" sz="2000" dirty="0"/>
              <a:t> </a:t>
            </a:r>
          </a:p>
          <a:p>
            <a:r>
              <a:rPr lang="en-US" sz="2000" dirty="0"/>
              <a:t>CSG Actuarial e-Application Demo:  </a:t>
            </a:r>
            <a:r>
              <a:rPr lang="en-US" sz="2000" dirty="0">
                <a:hlinkClick r:id="rId4"/>
              </a:rPr>
              <a:t>https://www.aetnaseniorproducts.com</a:t>
            </a:r>
            <a:r>
              <a:rPr lang="en-US" sz="2000" dirty="0"/>
              <a:t> </a:t>
            </a:r>
          </a:p>
          <a:p>
            <a:r>
              <a:rPr lang="en-US" sz="2000" dirty="0"/>
              <a:t>Medicare Center Training Video: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2843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7566" y="-100086"/>
            <a:ext cx="12448903" cy="1878085"/>
          </a:xfrm>
          <a:prstGeom prst="rect">
            <a:avLst/>
          </a:prstGeom>
          <a:solidFill>
            <a:srgbClr val="1A4D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34570" y="62958"/>
            <a:ext cx="750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chemeClr val="bg1"/>
                </a:solidFill>
                <a:latin typeface="Lato" panose="020F0502020204030203" pitchFamily="34" charset="0"/>
                <a:cs typeface="Latha" panose="020B0604020202020204" pitchFamily="34" charset="0"/>
              </a:rPr>
              <a:t>Not Contracted Yet?   Call us today to boost YOUR sales! </a:t>
            </a:r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  <a:cs typeface="Latha" panose="020B0604020202020204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cs typeface="Latha" panose="020B0604020202020204" pitchFamily="34" charset="0"/>
              </a:rPr>
              <a:t>800-842-7799</a:t>
            </a:r>
          </a:p>
          <a:p>
            <a:pPr algn="r"/>
            <a:r>
              <a:rPr lang="en-US" u="sng" dirty="0">
                <a:solidFill>
                  <a:schemeClr val="bg1"/>
                </a:solidFill>
                <a:latin typeface="Lato" panose="020F0502020204030203" pitchFamily="34" charset="0"/>
                <a:cs typeface="Latha" panose="020B0604020202020204" pitchFamily="34" charset="0"/>
              </a:rPr>
              <a:t>marketing@goldencareusa.com</a:t>
            </a:r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  <a:cs typeface="Latha" panose="020B0604020202020204" pitchFamily="34" charset="0"/>
              </a:rPr>
              <a:t> | </a:t>
            </a:r>
            <a:r>
              <a:rPr lang="en-US" u="sng" dirty="0">
                <a:solidFill>
                  <a:schemeClr val="bg1"/>
                </a:solidFill>
                <a:latin typeface="Lato" panose="020F0502020204030203" pitchFamily="34" charset="0"/>
                <a:cs typeface="Latha" panose="020B0604020202020204" pitchFamily="34" charset="0"/>
              </a:rPr>
              <a:t>www.goldencareagent.com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45018" y="1150435"/>
            <a:ext cx="609103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Lato" panose="020F0502020204030203" pitchFamily="34" charset="0"/>
              </a:rPr>
              <a:t>Why GoldenCare?</a:t>
            </a:r>
          </a:p>
          <a:p>
            <a:endParaRPr lang="en-US" sz="2800" dirty="0">
              <a:latin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Perfect Portfolio of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Superior, Personal Backend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Product and Sales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LTC CEO Selling Tools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GoldenCare Rewards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CSG Actuarial Comparison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Lato" panose="020F0502020204030203" pitchFamily="34" charset="0"/>
              </a:rPr>
              <a:t>StrateCision</a:t>
            </a:r>
            <a:r>
              <a:rPr lang="en-US" dirty="0">
                <a:latin typeface="Lato" panose="020F0502020204030203" pitchFamily="34" charset="0"/>
              </a:rPr>
              <a:t> Comparison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Discounted E&amp;O Coverage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Exciting Promotions On Various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Lato" panose="020F0502020204030203" pitchFamily="34" charset="0"/>
              </a:rPr>
              <a:t>CareOptions</a:t>
            </a:r>
            <a:r>
              <a:rPr lang="en-US" dirty="0">
                <a:latin typeface="Lato" panose="020F0502020204030203" pitchFamily="34" charset="0"/>
              </a:rPr>
              <a:t> Health and Wellness Hub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078133" y="1049846"/>
            <a:ext cx="16934" cy="430106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77218" y="5586131"/>
            <a:ext cx="10446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i="1" dirty="0"/>
              <a:t>Social Distancing &amp; Online Tools For Productivity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1144739" y="1876190"/>
            <a:ext cx="48317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i="1" dirty="0">
                <a:latin typeface="Lato" panose="020F0502020204030203" pitchFamily="34" charset="0"/>
              </a:rPr>
              <a:t>Thank you for</a:t>
            </a:r>
          </a:p>
          <a:p>
            <a:pPr algn="ctr"/>
            <a:r>
              <a:rPr lang="en-US" sz="5400" i="1" dirty="0">
                <a:latin typeface="Lato" panose="020F0502020204030203" pitchFamily="34" charset="0"/>
              </a:rPr>
              <a:t>joining us today!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8075" y="3721646"/>
            <a:ext cx="673477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Lato" panose="020F0502020204030203" pitchFamily="34" charset="0"/>
              </a:rPr>
              <a:t>For attending, we will send the CE Voucher, copy of these presentation slides, and more!</a:t>
            </a:r>
          </a:p>
          <a:p>
            <a:pPr algn="ctr"/>
            <a:endParaRPr lang="en-US" sz="1000" i="1" dirty="0">
              <a:latin typeface="Lato" panose="020F0502020204030203" pitchFamily="34" charset="0"/>
            </a:endParaRPr>
          </a:p>
          <a:p>
            <a:pPr algn="ctr"/>
            <a:r>
              <a:rPr lang="en-US" sz="2400" i="1" dirty="0">
                <a:latin typeface="Lato" panose="020F0502020204030203" pitchFamily="34" charset="0"/>
              </a:rPr>
              <a:t>Watch your inbox for our email!</a:t>
            </a:r>
          </a:p>
        </p:txBody>
      </p:sp>
      <p:sp>
        <p:nvSpPr>
          <p:cNvPr id="19" name="Rectangle 18"/>
          <p:cNvSpPr/>
          <p:nvPr/>
        </p:nvSpPr>
        <p:spPr>
          <a:xfrm>
            <a:off x="-117566" y="5225142"/>
            <a:ext cx="12448903" cy="206489"/>
          </a:xfrm>
          <a:prstGeom prst="rect">
            <a:avLst/>
          </a:prstGeom>
          <a:solidFill>
            <a:srgbClr val="00B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DFE53F5-C293-4CF7-9927-6605B62F2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16" y="123808"/>
            <a:ext cx="4258835" cy="144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6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BCAB36F-0A78-453E-AD7A-2E7334DA86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6"/>
          <a:stretch/>
        </p:blipFill>
        <p:spPr>
          <a:xfrm>
            <a:off x="800092" y="2696528"/>
            <a:ext cx="4995869" cy="27612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76B280-060B-4610-9482-09657219E65E}"/>
              </a:ext>
            </a:extLst>
          </p:cNvPr>
          <p:cNvSpPr txBox="1"/>
          <p:nvPr/>
        </p:nvSpPr>
        <p:spPr>
          <a:xfrm>
            <a:off x="692331" y="535577"/>
            <a:ext cx="1086625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D9B01"/>
                </a:solidFill>
              </a:rPr>
              <a:t>Introduction:</a:t>
            </a:r>
          </a:p>
          <a:p>
            <a:r>
              <a:rPr lang="en-US" sz="3200" i="1" dirty="0">
                <a:solidFill>
                  <a:srgbClr val="FD9B01"/>
                </a:solidFill>
              </a:rPr>
              <a:t>“Social Distancing” doesn’t have to bring your business to a halt.</a:t>
            </a:r>
          </a:p>
          <a:p>
            <a:r>
              <a:rPr lang="en-US" sz="2400" b="1" dirty="0"/>
              <a:t>We have the tools to keep you productive, while keeping the health and safety of you and your clients’ top-of-mind.</a:t>
            </a:r>
            <a:endParaRPr lang="en-US" sz="2400" i="1" dirty="0">
              <a:solidFill>
                <a:srgbClr val="FD9B0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294F91-1CED-4ED1-8A94-D053F9155AD3}"/>
              </a:ext>
            </a:extLst>
          </p:cNvPr>
          <p:cNvSpPr txBox="1"/>
          <p:nvPr/>
        </p:nvSpPr>
        <p:spPr>
          <a:xfrm>
            <a:off x="6038835" y="2556615"/>
            <a:ext cx="570548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Avoid the sales lull with these online tools:</a:t>
            </a:r>
            <a:endParaRPr lang="en-US" dirty="0"/>
          </a:p>
          <a:p>
            <a:r>
              <a:rPr lang="en-US" sz="400" dirty="0"/>
              <a:t> </a:t>
            </a:r>
          </a:p>
          <a:p>
            <a:r>
              <a:rPr lang="en-US" dirty="0"/>
              <a:t>   </a:t>
            </a:r>
            <a:r>
              <a:rPr lang="en-US" sz="2000" b="1" dirty="0"/>
              <a:t>- Mutual of Omaha e-Applications</a:t>
            </a:r>
            <a:endParaRPr lang="en-US" b="1" dirty="0"/>
          </a:p>
          <a:p>
            <a:r>
              <a:rPr lang="en-US" sz="400" b="1" dirty="0"/>
              <a:t> </a:t>
            </a:r>
          </a:p>
          <a:p>
            <a:r>
              <a:rPr lang="en-US" b="1" dirty="0"/>
              <a:t>   </a:t>
            </a:r>
            <a:r>
              <a:rPr lang="en-US" sz="2000" b="1" dirty="0"/>
              <a:t>- Convenient Access to Quoting Software </a:t>
            </a:r>
            <a:endParaRPr lang="en-US" b="1" dirty="0"/>
          </a:p>
          <a:p>
            <a:r>
              <a:rPr lang="en-US" sz="400" b="1" dirty="0"/>
              <a:t> </a:t>
            </a:r>
          </a:p>
          <a:p>
            <a:r>
              <a:rPr lang="en-US" b="1" dirty="0"/>
              <a:t>   </a:t>
            </a:r>
            <a:r>
              <a:rPr lang="en-US" sz="2000" b="1" dirty="0"/>
              <a:t>- </a:t>
            </a:r>
            <a:r>
              <a:rPr lang="en-US" sz="2000" b="1" dirty="0" err="1"/>
              <a:t>StrateCision</a:t>
            </a:r>
            <a:r>
              <a:rPr lang="en-US" sz="2000" b="1" dirty="0"/>
              <a:t> LTC/STC &amp; Hybrid Comparisons</a:t>
            </a:r>
            <a:endParaRPr lang="en-US" b="1" dirty="0"/>
          </a:p>
          <a:p>
            <a:r>
              <a:rPr lang="en-US" sz="400" b="1" dirty="0"/>
              <a:t> </a:t>
            </a:r>
          </a:p>
          <a:p>
            <a:r>
              <a:rPr lang="en-US" b="1" dirty="0"/>
              <a:t>   </a:t>
            </a:r>
            <a:r>
              <a:rPr lang="en-US" sz="2000" b="1" dirty="0"/>
              <a:t>- CSG Actuarial</a:t>
            </a:r>
            <a:endParaRPr lang="en-US" b="1" dirty="0"/>
          </a:p>
          <a:p>
            <a:r>
              <a:rPr lang="en-US" sz="400" dirty="0"/>
              <a:t> </a:t>
            </a:r>
            <a:endParaRPr lang="en-US" sz="400" b="1" dirty="0"/>
          </a:p>
          <a:p>
            <a:r>
              <a:rPr lang="en-US" b="1" dirty="0"/>
              <a:t>   </a:t>
            </a:r>
            <a:r>
              <a:rPr lang="en-US" sz="2000" b="1" dirty="0"/>
              <a:t>- Medicare Center</a:t>
            </a:r>
            <a:endParaRPr lang="en-US" b="1" dirty="0"/>
          </a:p>
          <a:p>
            <a:r>
              <a:rPr lang="en-US" sz="400" b="1" dirty="0"/>
              <a:t> </a:t>
            </a:r>
          </a:p>
          <a:p>
            <a:r>
              <a:rPr lang="en-US" b="1" dirty="0"/>
              <a:t>   </a:t>
            </a:r>
            <a:r>
              <a:rPr lang="en-US" sz="2000" b="1" dirty="0"/>
              <a:t>- Carrier-specific portals &amp; e-Application access</a:t>
            </a:r>
          </a:p>
          <a:p>
            <a:r>
              <a:rPr lang="en-US" sz="400" b="1" dirty="0"/>
              <a:t> </a:t>
            </a:r>
          </a:p>
          <a:p>
            <a:r>
              <a:rPr lang="en-US" b="1" dirty="0"/>
              <a:t>   </a:t>
            </a:r>
            <a:r>
              <a:rPr lang="en-US" sz="2000" b="1" dirty="0"/>
              <a:t>- Digital Supplies Available For Download</a:t>
            </a:r>
          </a:p>
          <a:p>
            <a:endParaRPr lang="en-US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125882-D990-4F27-AA69-1DB465AF68FB}"/>
              </a:ext>
            </a:extLst>
          </p:cNvPr>
          <p:cNvSpPr/>
          <p:nvPr/>
        </p:nvSpPr>
        <p:spPr>
          <a:xfrm>
            <a:off x="0" y="6113417"/>
            <a:ext cx="12192000" cy="769441"/>
          </a:xfrm>
          <a:prstGeom prst="rect">
            <a:avLst/>
          </a:prstGeom>
          <a:gradFill flip="none" rotWithShape="1">
            <a:gsLst>
              <a:gs pos="0">
                <a:srgbClr val="FD9B01">
                  <a:shade val="30000"/>
                  <a:satMod val="115000"/>
                </a:srgbClr>
              </a:gs>
              <a:gs pos="50000">
                <a:srgbClr val="FD9B01">
                  <a:shade val="67500"/>
                  <a:satMod val="115000"/>
                </a:srgbClr>
              </a:gs>
              <a:gs pos="100000">
                <a:srgbClr val="FD9B01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5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AA2928-1CB2-4EF9-ADF6-63B7507E7226}"/>
              </a:ext>
            </a:extLst>
          </p:cNvPr>
          <p:cNvSpPr/>
          <p:nvPr/>
        </p:nvSpPr>
        <p:spPr>
          <a:xfrm>
            <a:off x="0" y="6113417"/>
            <a:ext cx="12192000" cy="769441"/>
          </a:xfrm>
          <a:prstGeom prst="rect">
            <a:avLst/>
          </a:prstGeom>
          <a:gradFill flip="none" rotWithShape="1">
            <a:gsLst>
              <a:gs pos="0">
                <a:srgbClr val="FD9B01">
                  <a:shade val="30000"/>
                  <a:satMod val="115000"/>
                </a:srgbClr>
              </a:gs>
              <a:gs pos="50000">
                <a:srgbClr val="FD9B01">
                  <a:shade val="67500"/>
                  <a:satMod val="115000"/>
                </a:srgbClr>
              </a:gs>
              <a:gs pos="100000">
                <a:srgbClr val="FD9B01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76B280-060B-4610-9482-09657219E65E}"/>
              </a:ext>
            </a:extLst>
          </p:cNvPr>
          <p:cNvSpPr txBox="1"/>
          <p:nvPr/>
        </p:nvSpPr>
        <p:spPr>
          <a:xfrm>
            <a:off x="692331" y="535577"/>
            <a:ext cx="87521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D9B01"/>
                </a:solidFill>
              </a:rPr>
              <a:t>Mutual of Omaha e-Applications: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382E56-F5B4-447F-98E5-21DDE304A869}"/>
              </a:ext>
            </a:extLst>
          </p:cNvPr>
          <p:cNvSpPr txBox="1"/>
          <p:nvPr/>
        </p:nvSpPr>
        <p:spPr>
          <a:xfrm>
            <a:off x="757645" y="1383396"/>
            <a:ext cx="1030659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Mutual of Omaha offers e-App platforms for Medicare Supplement, Dental, Long-Term Care insurance and Disability within their secure agent portal, </a:t>
            </a:r>
            <a:r>
              <a:rPr lang="en-US" sz="2000" dirty="0">
                <a:hlinkClick r:id="rId2"/>
              </a:rPr>
              <a:t>www.mutualofomaha.com/broker</a:t>
            </a:r>
            <a:r>
              <a:rPr lang="en-US" sz="2000" dirty="0"/>
              <a:t>.</a:t>
            </a:r>
          </a:p>
          <a:p>
            <a:r>
              <a:rPr lang="en-US" sz="1600" dirty="0"/>
              <a:t> </a:t>
            </a:r>
          </a:p>
          <a:p>
            <a:r>
              <a:rPr lang="en-US" sz="2000" dirty="0"/>
              <a:t>Once logged in, click the “Electronic Applications” along the left-hand side under Sales Tools.</a:t>
            </a:r>
          </a:p>
          <a:p>
            <a:r>
              <a:rPr lang="en-US" dirty="0"/>
              <a:t> </a:t>
            </a:r>
          </a:p>
          <a:p>
            <a:r>
              <a:rPr lang="en-US" sz="7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1DCA73-2827-42C8-A7EF-0366A4C7B7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47"/>
          <a:stretch/>
        </p:blipFill>
        <p:spPr>
          <a:xfrm>
            <a:off x="847158" y="2820215"/>
            <a:ext cx="6781600" cy="30115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3FCF4D0-2E59-4B61-A2EE-C3100B33328E}"/>
              </a:ext>
            </a:extLst>
          </p:cNvPr>
          <p:cNvSpPr txBox="1"/>
          <p:nvPr/>
        </p:nvSpPr>
        <p:spPr>
          <a:xfrm>
            <a:off x="7800975" y="2820215"/>
            <a:ext cx="43910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REMEMER:</a:t>
            </a:r>
          </a:p>
          <a:p>
            <a:r>
              <a:rPr lang="en-US" sz="2000" dirty="0"/>
              <a:t>You can also find a direct link to </a:t>
            </a:r>
          </a:p>
          <a:p>
            <a:r>
              <a:rPr lang="en-US" sz="2000" dirty="0"/>
              <a:t>Omaha’s LTCi e-App (Login required)</a:t>
            </a:r>
          </a:p>
          <a:p>
            <a:r>
              <a:rPr lang="en-US" sz="2000" dirty="0"/>
              <a:t>from the Mutual of Omaha page on</a:t>
            </a:r>
          </a:p>
          <a:p>
            <a:r>
              <a:rPr lang="en-US" sz="2000" dirty="0">
                <a:hlinkClick r:id="rId4"/>
              </a:rPr>
              <a:t>www.goldencareagent.com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564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76B280-060B-4610-9482-09657219E65E}"/>
              </a:ext>
            </a:extLst>
          </p:cNvPr>
          <p:cNvSpPr txBox="1"/>
          <p:nvPr/>
        </p:nvSpPr>
        <p:spPr>
          <a:xfrm>
            <a:off x="692331" y="535577"/>
            <a:ext cx="10537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D9B01"/>
                </a:solidFill>
              </a:rPr>
              <a:t>Convenient Access to LTCi Quoting Software: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5CFA30-AEA5-48AD-AD01-E1C8DAEB5857}"/>
              </a:ext>
            </a:extLst>
          </p:cNvPr>
          <p:cNvSpPr txBox="1"/>
          <p:nvPr/>
        </p:nvSpPr>
        <p:spPr>
          <a:xfrm>
            <a:off x="757645" y="1383396"/>
            <a:ext cx="103065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Many of the insurance carriers in our portfolio utilize online-based illustration software for Long-Term Care insurance and Hybrid product rates. </a:t>
            </a:r>
          </a:p>
          <a:p>
            <a:endParaRPr lang="en-US" sz="2000" dirty="0"/>
          </a:p>
          <a:p>
            <a:r>
              <a:rPr lang="en-US" sz="2000" dirty="0"/>
              <a:t>You can quickly and easily gain access, or find links for full software download, by visiting </a:t>
            </a:r>
            <a:r>
              <a:rPr lang="en-US" sz="2000" dirty="0">
                <a:hlinkClick r:id="rId2"/>
              </a:rPr>
              <a:t>www.goldencareagent.com</a:t>
            </a:r>
            <a:r>
              <a:rPr lang="en-US" sz="2000" dirty="0"/>
              <a:t> and clicking “Software Download” within the Products tab along the top.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6A5B3A-DB65-4880-AAC5-60FD1B8492B4}"/>
              </a:ext>
            </a:extLst>
          </p:cNvPr>
          <p:cNvSpPr/>
          <p:nvPr/>
        </p:nvSpPr>
        <p:spPr>
          <a:xfrm>
            <a:off x="0" y="6113417"/>
            <a:ext cx="12192000" cy="769441"/>
          </a:xfrm>
          <a:prstGeom prst="rect">
            <a:avLst/>
          </a:prstGeom>
          <a:gradFill flip="none" rotWithShape="1">
            <a:gsLst>
              <a:gs pos="0">
                <a:srgbClr val="FD9B01">
                  <a:shade val="30000"/>
                  <a:satMod val="115000"/>
                </a:srgbClr>
              </a:gs>
              <a:gs pos="50000">
                <a:srgbClr val="FD9B01">
                  <a:shade val="67500"/>
                  <a:satMod val="115000"/>
                </a:srgbClr>
              </a:gs>
              <a:gs pos="100000">
                <a:srgbClr val="FD9B01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3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76B280-060B-4610-9482-09657219E65E}"/>
              </a:ext>
            </a:extLst>
          </p:cNvPr>
          <p:cNvSpPr txBox="1"/>
          <p:nvPr/>
        </p:nvSpPr>
        <p:spPr>
          <a:xfrm>
            <a:off x="692331" y="535577"/>
            <a:ext cx="10537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D9B01"/>
                </a:solidFill>
              </a:rPr>
              <a:t>StrateCision</a:t>
            </a:r>
            <a:r>
              <a:rPr lang="en-US" sz="4400" dirty="0">
                <a:solidFill>
                  <a:srgbClr val="FD9B01"/>
                </a:solidFill>
              </a:rPr>
              <a:t> Quoting &amp; Comparison Tool: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5CFA30-AEA5-48AD-AD01-E1C8DAEB5857}"/>
              </a:ext>
            </a:extLst>
          </p:cNvPr>
          <p:cNvSpPr txBox="1"/>
          <p:nvPr/>
        </p:nvSpPr>
        <p:spPr>
          <a:xfrm>
            <a:off x="757645" y="1383396"/>
            <a:ext cx="10306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There are a few big determining factors when it comes to whether a client would be a better fit for a Med Supp or Med Advantage. Here's  a side-by-side comparison you can use to find the best coverage for your clients.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6A5B3A-DB65-4880-AAC5-60FD1B8492B4}"/>
              </a:ext>
            </a:extLst>
          </p:cNvPr>
          <p:cNvSpPr/>
          <p:nvPr/>
        </p:nvSpPr>
        <p:spPr>
          <a:xfrm>
            <a:off x="0" y="6113417"/>
            <a:ext cx="12192000" cy="769441"/>
          </a:xfrm>
          <a:prstGeom prst="rect">
            <a:avLst/>
          </a:prstGeom>
          <a:gradFill flip="none" rotWithShape="1">
            <a:gsLst>
              <a:gs pos="0">
                <a:srgbClr val="FD9B01">
                  <a:shade val="30000"/>
                  <a:satMod val="115000"/>
                </a:srgbClr>
              </a:gs>
              <a:gs pos="50000">
                <a:srgbClr val="FD9B01">
                  <a:shade val="67500"/>
                  <a:satMod val="115000"/>
                </a:srgbClr>
              </a:gs>
              <a:gs pos="100000">
                <a:srgbClr val="FD9B01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26028F83-3F6C-4731-9B59-722D8C67C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85" y="2320314"/>
            <a:ext cx="6043202" cy="363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3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45B3F2B-E1FC-457D-8497-311F11023A1E}"/>
              </a:ext>
            </a:extLst>
          </p:cNvPr>
          <p:cNvSpPr/>
          <p:nvPr/>
        </p:nvSpPr>
        <p:spPr>
          <a:xfrm>
            <a:off x="0" y="6113417"/>
            <a:ext cx="12192000" cy="769441"/>
          </a:xfrm>
          <a:prstGeom prst="rect">
            <a:avLst/>
          </a:prstGeom>
          <a:gradFill flip="none" rotWithShape="1">
            <a:gsLst>
              <a:gs pos="0">
                <a:srgbClr val="FD9B01">
                  <a:shade val="30000"/>
                  <a:satMod val="115000"/>
                </a:srgbClr>
              </a:gs>
              <a:gs pos="50000">
                <a:srgbClr val="FD9B01">
                  <a:shade val="67500"/>
                  <a:satMod val="115000"/>
                </a:srgbClr>
              </a:gs>
              <a:gs pos="100000">
                <a:srgbClr val="FD9B01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76B280-060B-4610-9482-09657219E65E}"/>
              </a:ext>
            </a:extLst>
          </p:cNvPr>
          <p:cNvSpPr txBox="1"/>
          <p:nvPr/>
        </p:nvSpPr>
        <p:spPr>
          <a:xfrm>
            <a:off x="692331" y="535577"/>
            <a:ext cx="87521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D9B01"/>
                </a:solidFill>
              </a:rPr>
              <a:t>How to Access Each Tool: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A61C1B-13C2-43DE-ACFD-0351731AF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93"/>
          <a:stretch/>
        </p:blipFill>
        <p:spPr>
          <a:xfrm>
            <a:off x="829085" y="1909050"/>
            <a:ext cx="10220433" cy="441337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D382E56-F5B4-447F-98E5-21DDE304A869}"/>
              </a:ext>
            </a:extLst>
          </p:cNvPr>
          <p:cNvSpPr txBox="1"/>
          <p:nvPr/>
        </p:nvSpPr>
        <p:spPr>
          <a:xfrm>
            <a:off x="757645" y="1383396"/>
            <a:ext cx="10306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Visit our GoldenCare Agent website: </a:t>
            </a:r>
            <a:r>
              <a:rPr lang="en-US" dirty="0">
                <a:hlinkClick r:id="rId3"/>
              </a:rPr>
              <a:t>www.goldencareagent.com</a:t>
            </a:r>
            <a:r>
              <a:rPr lang="en-US" dirty="0"/>
              <a:t>. Select tool from ‘Tools’ drop-down menu. </a:t>
            </a:r>
          </a:p>
        </p:txBody>
      </p:sp>
    </p:spTree>
    <p:extLst>
      <p:ext uri="{BB962C8B-B14F-4D97-AF65-F5344CB8AC3E}">
        <p14:creationId xmlns:p14="http://schemas.microsoft.com/office/powerpoint/2010/main" val="4294704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A287624-1F04-4A17-8427-91916E381066}"/>
              </a:ext>
            </a:extLst>
          </p:cNvPr>
          <p:cNvSpPr/>
          <p:nvPr/>
        </p:nvSpPr>
        <p:spPr>
          <a:xfrm>
            <a:off x="0" y="6113417"/>
            <a:ext cx="12192000" cy="769441"/>
          </a:xfrm>
          <a:prstGeom prst="rect">
            <a:avLst/>
          </a:prstGeom>
          <a:gradFill flip="none" rotWithShape="1">
            <a:gsLst>
              <a:gs pos="0">
                <a:srgbClr val="FD9B01">
                  <a:shade val="30000"/>
                  <a:satMod val="115000"/>
                </a:srgbClr>
              </a:gs>
              <a:gs pos="50000">
                <a:srgbClr val="FD9B01">
                  <a:shade val="67500"/>
                  <a:satMod val="115000"/>
                </a:srgbClr>
              </a:gs>
              <a:gs pos="100000">
                <a:srgbClr val="FD9B01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76B280-060B-4610-9482-09657219E65E}"/>
              </a:ext>
            </a:extLst>
          </p:cNvPr>
          <p:cNvSpPr txBox="1"/>
          <p:nvPr/>
        </p:nvSpPr>
        <p:spPr>
          <a:xfrm>
            <a:off x="692331" y="535577"/>
            <a:ext cx="87521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D9B01"/>
                </a:solidFill>
              </a:rPr>
              <a:t>What is CSG Actuarial?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382E56-F5B4-447F-98E5-21DDE304A869}"/>
              </a:ext>
            </a:extLst>
          </p:cNvPr>
          <p:cNvSpPr txBox="1"/>
          <p:nvPr/>
        </p:nvSpPr>
        <p:spPr>
          <a:xfrm>
            <a:off x="757645" y="1383396"/>
            <a:ext cx="103065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CSG Actuarial is a quoting &amp; comparison tool for Medicare Supplement, Medicare Advantage &amp; PDP. We currently make this available to appointed agents at no charge.</a:t>
            </a:r>
          </a:p>
          <a:p>
            <a:endParaRPr lang="en-US" dirty="0"/>
          </a:p>
          <a:p>
            <a:r>
              <a:rPr lang="en-US" dirty="0"/>
              <a:t>CSG Actuarial recently announced launched a universal, multi-carrier, electronic application. This innovative technology allows you to quote multiple carriers and submit a standardized, carrier-compliant application on the same platform.</a:t>
            </a:r>
          </a:p>
          <a:p>
            <a:endParaRPr lang="en-US" dirty="0"/>
          </a:p>
          <a:p>
            <a:r>
              <a:rPr lang="en-US" dirty="0"/>
              <a:t>Current companies utilizing the CSG Actuarial e-Application Platform: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Mutual of Omaha and Affiliates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Aetna and Affiliates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Heartland National Life Insurance Company</a:t>
            </a:r>
          </a:p>
          <a:p>
            <a:r>
              <a:rPr lang="en-US" sz="700" dirty="0"/>
              <a:t> </a:t>
            </a:r>
          </a:p>
          <a:p>
            <a:r>
              <a:rPr lang="en-US" dirty="0"/>
              <a:t>More carriers coming soon!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804C0D-DEB1-4658-BBBC-6A73BC9D1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00" y="5050985"/>
            <a:ext cx="5068274" cy="769441"/>
          </a:xfrm>
          <a:prstGeom prst="rect">
            <a:avLst/>
          </a:prstGeom>
        </p:spPr>
      </p:pic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A77FFD5A-1FAE-4D03-9DB0-3DEE42D10B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674623"/>
            <a:ext cx="5808785" cy="304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010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76B280-060B-4610-9482-09657219E65E}"/>
              </a:ext>
            </a:extLst>
          </p:cNvPr>
          <p:cNvSpPr txBox="1"/>
          <p:nvPr/>
        </p:nvSpPr>
        <p:spPr>
          <a:xfrm>
            <a:off x="692331" y="535577"/>
            <a:ext cx="87521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D9B01"/>
                </a:solidFill>
              </a:rPr>
              <a:t>What is Medicare Center?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382E56-F5B4-447F-98E5-21DDE304A869}"/>
              </a:ext>
            </a:extLst>
          </p:cNvPr>
          <p:cNvSpPr txBox="1"/>
          <p:nvPr/>
        </p:nvSpPr>
        <p:spPr>
          <a:xfrm>
            <a:off x="757645" y="1383396"/>
            <a:ext cx="103065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Medicare Center is a multi-carrier online enrollment tool, specifically for Medicare Advantage plans. This tool interfaces with state Departments of Insurance and our own data management system, allowing agents to see/enroll the carriers with whom they’re appointed through GoldenCare. </a:t>
            </a:r>
          </a:p>
          <a:p>
            <a:endParaRPr lang="en-US" dirty="0"/>
          </a:p>
          <a:p>
            <a:r>
              <a:rPr lang="en-US" dirty="0"/>
              <a:t>First-Time access requires the agent to use their full National Producer Number (NPN) as the username, and the letters “NPN” followed by the last 4 digits of their NPN as the password.</a:t>
            </a:r>
          </a:p>
          <a:p>
            <a:endParaRPr lang="en-US" dirty="0"/>
          </a:p>
          <a:p>
            <a:r>
              <a:rPr lang="en-US" dirty="0"/>
              <a:t>If access is not granted, you may not be licensed with Medicare Advantage plans/companies through GoldenCare. Contact us and we can help you get started!</a:t>
            </a:r>
          </a:p>
        </p:txBody>
      </p:sp>
      <p:pic>
        <p:nvPicPr>
          <p:cNvPr id="5" name="Picture 4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79AD2B5D-206B-4BAD-8F33-7E95C19099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05"/>
          <a:stretch/>
        </p:blipFill>
        <p:spPr>
          <a:xfrm>
            <a:off x="0" y="4425072"/>
            <a:ext cx="9444446" cy="24329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AF0146-3E7A-4B2E-A1FF-B60284DBE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646" y="5127650"/>
            <a:ext cx="4970138" cy="99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753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AA2928-1CB2-4EF9-ADF6-63B7507E7226}"/>
              </a:ext>
            </a:extLst>
          </p:cNvPr>
          <p:cNvSpPr/>
          <p:nvPr/>
        </p:nvSpPr>
        <p:spPr>
          <a:xfrm>
            <a:off x="0" y="6113417"/>
            <a:ext cx="12192000" cy="769441"/>
          </a:xfrm>
          <a:prstGeom prst="rect">
            <a:avLst/>
          </a:prstGeom>
          <a:gradFill flip="none" rotWithShape="1">
            <a:gsLst>
              <a:gs pos="0">
                <a:srgbClr val="FD9B01">
                  <a:shade val="30000"/>
                  <a:satMod val="115000"/>
                </a:srgbClr>
              </a:gs>
              <a:gs pos="50000">
                <a:srgbClr val="FD9B01">
                  <a:shade val="67500"/>
                  <a:satMod val="115000"/>
                </a:srgbClr>
              </a:gs>
              <a:gs pos="100000">
                <a:srgbClr val="FD9B01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76B280-060B-4610-9482-09657219E65E}"/>
              </a:ext>
            </a:extLst>
          </p:cNvPr>
          <p:cNvSpPr txBox="1"/>
          <p:nvPr/>
        </p:nvSpPr>
        <p:spPr>
          <a:xfrm>
            <a:off x="692331" y="535577"/>
            <a:ext cx="87521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D9B01"/>
                </a:solidFill>
              </a:rPr>
              <a:t>Carrier Med Supp e-App Portals: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382E56-F5B4-447F-98E5-21DDE304A869}"/>
              </a:ext>
            </a:extLst>
          </p:cNvPr>
          <p:cNvSpPr txBox="1"/>
          <p:nvPr/>
        </p:nvSpPr>
        <p:spPr>
          <a:xfrm>
            <a:off x="757645" y="1383396"/>
            <a:ext cx="10306594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Remember, many of the Medicare Supplement carriers offer their own e-App platforms within their secure agent portals. </a:t>
            </a:r>
          </a:p>
          <a:p>
            <a:r>
              <a:rPr lang="en-US" sz="700" dirty="0"/>
              <a:t> </a:t>
            </a:r>
          </a:p>
          <a:p>
            <a:r>
              <a:rPr lang="en-US" dirty="0"/>
              <a:t>Mutual of Omaha:  </a:t>
            </a:r>
            <a:r>
              <a:rPr lang="en-US" dirty="0">
                <a:hlinkClick r:id="rId2"/>
              </a:rPr>
              <a:t>www.mutualofomaha.com/broker</a:t>
            </a:r>
            <a:endParaRPr lang="en-US" dirty="0"/>
          </a:p>
          <a:p>
            <a:r>
              <a:rPr lang="en-US" dirty="0"/>
              <a:t>Transamerica:  </a:t>
            </a:r>
            <a:r>
              <a:rPr lang="en-US" dirty="0">
                <a:hlinkClick r:id="rId3"/>
              </a:rPr>
              <a:t>https://taani.transamerica.com/</a:t>
            </a:r>
            <a:endParaRPr lang="en-US" dirty="0"/>
          </a:p>
          <a:p>
            <a:r>
              <a:rPr lang="en-US" dirty="0"/>
              <a:t>Aetna:  </a:t>
            </a:r>
            <a:r>
              <a:rPr lang="en-US" dirty="0">
                <a:hlinkClick r:id="rId4"/>
              </a:rPr>
              <a:t>https://www.aetnaseniorproducts.com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1DCA73-2827-42C8-A7EF-0366A4C7B7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48" y="3119792"/>
            <a:ext cx="6491151" cy="297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916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893</Words>
  <Application>Microsoft Office PowerPoint</Application>
  <PresentationFormat>Widescreen</PresentationFormat>
  <Paragraphs>109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</dc:creator>
  <cp:lastModifiedBy>Lynn Voss</cp:lastModifiedBy>
  <cp:revision>52</cp:revision>
  <dcterms:created xsi:type="dcterms:W3CDTF">2017-12-29T22:15:11Z</dcterms:created>
  <dcterms:modified xsi:type="dcterms:W3CDTF">2020-03-30T20:46:17Z</dcterms:modified>
</cp:coreProperties>
</file>